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71" r:id="rId3"/>
    <p:sldId id="259" r:id="rId4"/>
    <p:sldId id="268" r:id="rId5"/>
    <p:sldId id="266" r:id="rId6"/>
    <p:sldId id="258" r:id="rId7"/>
    <p:sldId id="262" r:id="rId8"/>
    <p:sldId id="265" r:id="rId9"/>
    <p:sldId id="267" r:id="rId10"/>
    <p:sldId id="264" r:id="rId11"/>
    <p:sldId id="263" r:id="rId12"/>
    <p:sldId id="270"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1"/>
    <p:restoredTop sz="94947" autoAdjust="0"/>
  </p:normalViewPr>
  <p:slideViewPr>
    <p:cSldViewPr snapToGrid="0">
      <p:cViewPr varScale="1">
        <p:scale>
          <a:sx n="86" d="100"/>
          <a:sy n="86" d="100"/>
        </p:scale>
        <p:origin x="44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78EC9-45B7-4485-A3A7-A2D0510339AE}" type="datetimeFigureOut">
              <a:rPr lang="en-US" smtClean="0"/>
              <a:t>8/29/2024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DA687-66CF-4CAB-B6C3-E5EF7A023524}" type="slidenum">
              <a:rPr lang="en-US" smtClean="0"/>
              <a:t>‹#›</a:t>
            </a:fld>
            <a:endParaRPr lang="en-US" dirty="0"/>
          </a:p>
        </p:txBody>
      </p:sp>
    </p:spTree>
    <p:extLst>
      <p:ext uri="{BB962C8B-B14F-4D97-AF65-F5344CB8AC3E}">
        <p14:creationId xmlns:p14="http://schemas.microsoft.com/office/powerpoint/2010/main" val="4286990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a:t>
            </a:r>
            <a:r>
              <a:rPr lang="en-US" sz="1200" kern="1200" baseline="0" dirty="0">
                <a:solidFill>
                  <a:schemeClr val="tx1"/>
                </a:solidFill>
                <a:effectLst/>
                <a:latin typeface="+mn-lt"/>
                <a:ea typeface="+mn-ea"/>
                <a:cs typeface="+mn-cs"/>
              </a:rPr>
              <a:t> afternoon</a:t>
            </a:r>
            <a:r>
              <a:rPr lang="en-US" sz="1200" kern="1200" dirty="0">
                <a:solidFill>
                  <a:schemeClr val="tx1"/>
                </a:solidFill>
                <a:effectLst/>
                <a:latin typeface="+mn-lt"/>
                <a:ea typeface="+mn-ea"/>
                <a:cs typeface="+mn-cs"/>
              </a:rPr>
              <a:t>. We're here today to discuss how SCDOT plans to use a tool created to address sea level rise (SLR) in the coastal counties of South Carolina. I'll give you some background on South Carolina's SLR problem and How this adaptation became necessary.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 will talk about how the tool was developed and will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2DA687-66CF-4CAB-B6C3-E5EF7A023524}" type="slidenum">
              <a:rPr lang="en-US" smtClean="0"/>
              <a:t>1</a:t>
            </a:fld>
            <a:endParaRPr lang="en-US" dirty="0"/>
          </a:p>
        </p:txBody>
      </p:sp>
    </p:spTree>
    <p:extLst>
      <p:ext uri="{BB962C8B-B14F-4D97-AF65-F5344CB8AC3E}">
        <p14:creationId xmlns:p14="http://schemas.microsoft.com/office/powerpoint/2010/main" val="93562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only SC municipality or agency with an adopted SLR recommendation was the City of Charleston.  Considering the latest sea level rise projections, </a:t>
            </a:r>
            <a:r>
              <a:rPr lang="en-US" sz="1200" b="1" i="0" u="none" strike="noStrike" kern="1200" baseline="0" dirty="0">
                <a:solidFill>
                  <a:schemeClr val="tx1"/>
                </a:solidFill>
                <a:latin typeface="+mn-lt"/>
                <a:ea typeface="+mn-ea"/>
                <a:cs typeface="+mn-cs"/>
              </a:rPr>
              <a:t>the City is increasing the recommendation to 2 to 3 feet </a:t>
            </a:r>
            <a:r>
              <a:rPr lang="en-US" sz="1200" b="0" i="0" u="none" strike="noStrike" kern="1200" baseline="0" dirty="0">
                <a:solidFill>
                  <a:schemeClr val="tx1"/>
                </a:solidFill>
                <a:latin typeface="+mn-lt"/>
                <a:ea typeface="+mn-ea"/>
                <a:cs typeface="+mn-cs"/>
              </a:rPr>
              <a:t>for the year 2069</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range accounts for varying types of investments: a 2-foot increase is intended for less vulnerable infrastructure such as parking lots, while a 3-foot increase is for more critical long term infrastructure, such as medical facilities. </a:t>
            </a:r>
          </a:p>
          <a:p>
            <a:r>
              <a:rPr lang="en-US" sz="1200" b="0" i="0" u="none" strike="noStrike" kern="1200" baseline="0" dirty="0">
                <a:solidFill>
                  <a:schemeClr val="tx1"/>
                </a:solidFill>
                <a:latin typeface="+mn-lt"/>
                <a:ea typeface="+mn-ea"/>
                <a:cs typeface="+mn-cs"/>
              </a:rPr>
              <a:t>Advancing Coastal Science</a:t>
            </a:r>
          </a:p>
          <a:p>
            <a:r>
              <a:rPr lang="en-US" sz="1200" b="0" i="0" u="none" strike="noStrike" kern="1200" baseline="0" dirty="0">
                <a:solidFill>
                  <a:schemeClr val="tx1"/>
                </a:solidFill>
                <a:latin typeface="+mn-lt"/>
                <a:ea typeface="+mn-ea"/>
                <a:cs typeface="+mn-cs"/>
              </a:rPr>
              <a:t>The National Oceanic and Atmospheric Administration (NOAA) formed the National Centers for Coastal Ocean Science (NCCOS) in 1999 as the focal point for NOAA’s coastal ocean science efforts. We help NOAA meet its coastal stewardship and management responsibilities, and provide coastal managers with the scientific information necessary to decide how best to protect environmental resources and public health, preserve valued habitats, and improve the way communities interact with coastal ecosystems.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2DA687-66CF-4CAB-B6C3-E5EF7A023524}" type="slidenum">
              <a:rPr lang="en-US" smtClean="0"/>
              <a:t>10</a:t>
            </a:fld>
            <a:endParaRPr lang="en-US" dirty="0"/>
          </a:p>
        </p:txBody>
      </p:sp>
    </p:spTree>
    <p:extLst>
      <p:ext uri="{BB962C8B-B14F-4D97-AF65-F5344CB8AC3E}">
        <p14:creationId xmlns:p14="http://schemas.microsoft.com/office/powerpoint/2010/main" val="256331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recommended design freeboard for bridges in these areas is 2.0 feet above the 10-year high-water elevation including wave height. It is also recommended to have the bottom of all interior bent cap elevations above the extreme high tide. The finished grade of the bridge will be set by considering this recommendation, navigation clearances, the approach roadways, topography, and practical engineering judgment.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combination of High water,+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SLR at the end of the life span of the bridge + freeboard = hydraulic structures too large that may be serving no</a:t>
            </a:r>
            <a:r>
              <a:rPr lang="en-US" sz="1200" kern="1200" baseline="0" dirty="0">
                <a:solidFill>
                  <a:schemeClr val="tx1"/>
                </a:solidFill>
                <a:effectLst/>
                <a:latin typeface="+mn-lt"/>
                <a:ea typeface="+mn-ea"/>
                <a:cs typeface="+mn-cs"/>
              </a:rPr>
              <a:t> population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Structures would be too expensive and difficult to build. </a:t>
            </a:r>
          </a:p>
          <a:p>
            <a:r>
              <a:rPr lang="en-US" sz="1200" kern="1200" dirty="0">
                <a:solidFill>
                  <a:schemeClr val="tx1"/>
                </a:solidFill>
                <a:effectLst/>
                <a:latin typeface="+mn-lt"/>
                <a:ea typeface="+mn-ea"/>
                <a:cs typeface="+mn-cs"/>
              </a:rPr>
              <a:t>One of the most significant advantages of the probabilistic modeling technique is that it provides a comprehensive understanding of the uncertainty associated with predictions.</a:t>
            </a:r>
          </a:p>
        </p:txBody>
      </p:sp>
      <p:sp>
        <p:nvSpPr>
          <p:cNvPr id="4" name="Slide Number Placeholder 3"/>
          <p:cNvSpPr>
            <a:spLocks noGrp="1"/>
          </p:cNvSpPr>
          <p:nvPr>
            <p:ph type="sldNum" sz="quarter" idx="10"/>
          </p:nvPr>
        </p:nvSpPr>
        <p:spPr/>
        <p:txBody>
          <a:bodyPr/>
          <a:lstStyle/>
          <a:p>
            <a:fld id="{E42DA687-66CF-4CAB-B6C3-E5EF7A023524}" type="slidenum">
              <a:rPr lang="en-US" smtClean="0"/>
              <a:t>11</a:t>
            </a:fld>
            <a:endParaRPr lang="en-US" dirty="0"/>
          </a:p>
        </p:txBody>
      </p:sp>
    </p:spTree>
    <p:extLst>
      <p:ext uri="{BB962C8B-B14F-4D97-AF65-F5344CB8AC3E}">
        <p14:creationId xmlns:p14="http://schemas.microsoft.com/office/powerpoint/2010/main" val="1882328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12</a:t>
            </a:fld>
            <a:endParaRPr lang="en-US" dirty="0"/>
          </a:p>
        </p:txBody>
      </p:sp>
    </p:spTree>
    <p:extLst>
      <p:ext uri="{BB962C8B-B14F-4D97-AF65-F5344CB8AC3E}">
        <p14:creationId xmlns:p14="http://schemas.microsoft.com/office/powerpoint/2010/main" val="258986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13</a:t>
            </a:fld>
            <a:endParaRPr lang="en-US" dirty="0"/>
          </a:p>
        </p:txBody>
      </p:sp>
    </p:spTree>
    <p:extLst>
      <p:ext uri="{BB962C8B-B14F-4D97-AF65-F5344CB8AC3E}">
        <p14:creationId xmlns:p14="http://schemas.microsoft.com/office/powerpoint/2010/main" val="228634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14</a:t>
            </a:fld>
            <a:endParaRPr lang="en-US" dirty="0"/>
          </a:p>
        </p:txBody>
      </p:sp>
    </p:spTree>
    <p:extLst>
      <p:ext uri="{BB962C8B-B14F-4D97-AF65-F5344CB8AC3E}">
        <p14:creationId xmlns:p14="http://schemas.microsoft.com/office/powerpoint/2010/main" val="398650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15</a:t>
            </a:fld>
            <a:endParaRPr lang="en-US" dirty="0"/>
          </a:p>
        </p:txBody>
      </p:sp>
    </p:spTree>
    <p:extLst>
      <p:ext uri="{BB962C8B-B14F-4D97-AF65-F5344CB8AC3E}">
        <p14:creationId xmlns:p14="http://schemas.microsoft.com/office/powerpoint/2010/main" val="371104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16</a:t>
            </a:fld>
            <a:endParaRPr lang="en-US" dirty="0"/>
          </a:p>
        </p:txBody>
      </p:sp>
    </p:spTree>
    <p:extLst>
      <p:ext uri="{BB962C8B-B14F-4D97-AF65-F5344CB8AC3E}">
        <p14:creationId xmlns:p14="http://schemas.microsoft.com/office/powerpoint/2010/main" val="1444943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17</a:t>
            </a:fld>
            <a:endParaRPr lang="en-US" dirty="0"/>
          </a:p>
        </p:txBody>
      </p:sp>
    </p:spTree>
    <p:extLst>
      <p:ext uri="{BB962C8B-B14F-4D97-AF65-F5344CB8AC3E}">
        <p14:creationId xmlns:p14="http://schemas.microsoft.com/office/powerpoint/2010/main" val="239700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18</a:t>
            </a:fld>
            <a:endParaRPr lang="en-US" dirty="0"/>
          </a:p>
        </p:txBody>
      </p:sp>
    </p:spTree>
    <p:extLst>
      <p:ext uri="{BB962C8B-B14F-4D97-AF65-F5344CB8AC3E}">
        <p14:creationId xmlns:p14="http://schemas.microsoft.com/office/powerpoint/2010/main" val="3115466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19</a:t>
            </a:fld>
            <a:endParaRPr lang="en-US" dirty="0"/>
          </a:p>
        </p:txBody>
      </p:sp>
    </p:spTree>
    <p:extLst>
      <p:ext uri="{BB962C8B-B14F-4D97-AF65-F5344CB8AC3E}">
        <p14:creationId xmlns:p14="http://schemas.microsoft.com/office/powerpoint/2010/main" val="207269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use a Mentimeter poll for the next two slides If you would like to vote, please use your phone to scan the QR Code.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to know whether  you come from a coastal state before we get started.</a:t>
            </a:r>
            <a:r>
              <a:rPr lang="en-US" sz="1200" kern="1200" baseline="0" dirty="0">
                <a:solidFill>
                  <a:schemeClr val="tx1"/>
                </a:solidFill>
                <a:effectLst/>
                <a:latin typeface="+mn-lt"/>
                <a:ea typeface="+mn-ea"/>
                <a:cs typeface="+mn-cs"/>
              </a:rPr>
              <a:t> If yes, do you have issues with SLR?  If you don’t, you are interested in the topic anyway. </a:t>
            </a:r>
            <a:endParaRPr lang="en-US" sz="4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discuss result of the poll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2DA687-66CF-4CAB-B6C3-E5EF7A023524}" type="slidenum">
              <a:rPr lang="en-US" smtClean="0"/>
              <a:t>2</a:t>
            </a:fld>
            <a:endParaRPr lang="en-US" dirty="0"/>
          </a:p>
        </p:txBody>
      </p:sp>
    </p:spTree>
    <p:extLst>
      <p:ext uri="{BB962C8B-B14F-4D97-AF65-F5344CB8AC3E}">
        <p14:creationId xmlns:p14="http://schemas.microsoft.com/office/powerpoint/2010/main" val="94202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20</a:t>
            </a:fld>
            <a:endParaRPr lang="en-US" dirty="0"/>
          </a:p>
        </p:txBody>
      </p:sp>
    </p:spTree>
    <p:extLst>
      <p:ext uri="{BB962C8B-B14F-4D97-AF65-F5344CB8AC3E}">
        <p14:creationId xmlns:p14="http://schemas.microsoft.com/office/powerpoint/2010/main" val="351359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21</a:t>
            </a:fld>
            <a:endParaRPr lang="en-US" dirty="0"/>
          </a:p>
        </p:txBody>
      </p:sp>
    </p:spTree>
    <p:extLst>
      <p:ext uri="{BB962C8B-B14F-4D97-AF65-F5344CB8AC3E}">
        <p14:creationId xmlns:p14="http://schemas.microsoft.com/office/powerpoint/2010/main" val="1437126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22</a:t>
            </a:fld>
            <a:endParaRPr lang="en-US" dirty="0"/>
          </a:p>
        </p:txBody>
      </p:sp>
    </p:spTree>
    <p:extLst>
      <p:ext uri="{BB962C8B-B14F-4D97-AF65-F5344CB8AC3E}">
        <p14:creationId xmlns:p14="http://schemas.microsoft.com/office/powerpoint/2010/main" val="2532479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23</a:t>
            </a:fld>
            <a:endParaRPr lang="en-US" dirty="0"/>
          </a:p>
        </p:txBody>
      </p:sp>
    </p:spTree>
    <p:extLst>
      <p:ext uri="{BB962C8B-B14F-4D97-AF65-F5344CB8AC3E}">
        <p14:creationId xmlns:p14="http://schemas.microsoft.com/office/powerpoint/2010/main" val="252784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r>
              <a:rPr lang="en-US" sz="1200" kern="1200" dirty="0">
                <a:solidFill>
                  <a:schemeClr val="tx1"/>
                </a:solidFill>
                <a:effectLst/>
                <a:latin typeface="+mn-lt"/>
                <a:ea typeface="+mn-ea"/>
                <a:cs typeface="+mn-cs"/>
              </a:rPr>
              <a:t>That’s when we call Mark </a:t>
            </a:r>
          </a:p>
        </p:txBody>
      </p:sp>
      <p:sp>
        <p:nvSpPr>
          <p:cNvPr id="4" name="Slide Number Placeholder 3"/>
          <p:cNvSpPr>
            <a:spLocks noGrp="1"/>
          </p:cNvSpPr>
          <p:nvPr>
            <p:ph type="sldNum" sz="quarter" idx="10"/>
          </p:nvPr>
        </p:nvSpPr>
        <p:spPr/>
        <p:txBody>
          <a:bodyPr/>
          <a:lstStyle/>
          <a:p>
            <a:fld id="{E42DA687-66CF-4CAB-B6C3-E5EF7A023524}" type="slidenum">
              <a:rPr lang="en-US" smtClean="0"/>
              <a:t>24</a:t>
            </a:fld>
            <a:endParaRPr lang="en-US" dirty="0"/>
          </a:p>
        </p:txBody>
      </p:sp>
    </p:spTree>
    <p:extLst>
      <p:ext uri="{BB962C8B-B14F-4D97-AF65-F5344CB8AC3E}">
        <p14:creationId xmlns:p14="http://schemas.microsoft.com/office/powerpoint/2010/main" val="48932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discuss the results.</a:t>
            </a:r>
            <a:r>
              <a:rPr lang="en-US" sz="1200" kern="1200" baseline="0" dirty="0">
                <a:solidFill>
                  <a:schemeClr val="tx1"/>
                </a:solidFill>
                <a:effectLst/>
                <a:latin typeface="+mn-lt"/>
                <a:ea typeface="+mn-ea"/>
                <a:cs typeface="+mn-cs"/>
              </a:rPr>
              <a:t> In the U.S., extreme heat kills more people than all other natural hazard and extreme weather events. Heat waves may not produce immediate signs of death and destruction, unlike other natural hazards. But there's another silent killer: rising global sea levels are less visible to the eye than many other effects of climate change. But these, like other problems, have accelerated significantly in recent decades.</a:t>
            </a:r>
            <a:endParaRPr lang="en-US" sz="1200" kern="1200" dirty="0">
              <a:solidFill>
                <a:schemeClr val="tx1"/>
              </a:solidFill>
              <a:effectLst/>
              <a:latin typeface="+mn-lt"/>
              <a:ea typeface="+mn-ea"/>
              <a:cs typeface="+mn-cs"/>
            </a:endParaRPr>
          </a:p>
          <a:p>
            <a:pPr marL="228600" indent="-228600">
              <a:buFont typeface="+mj-lt"/>
              <a:buAutoNum type="arabicPeriod"/>
            </a:pPr>
            <a:r>
              <a:rPr lang="en-US" dirty="0"/>
              <a:t>Avalanche</a:t>
            </a:r>
          </a:p>
          <a:p>
            <a:pPr marL="228600" indent="-228600">
              <a:buFont typeface="+mj-lt"/>
              <a:buAutoNum type="arabicPeriod"/>
            </a:pPr>
            <a:r>
              <a:rPr lang="en-US" dirty="0"/>
              <a:t>Coastal Flooding</a:t>
            </a:r>
          </a:p>
          <a:p>
            <a:pPr marL="228600" indent="-228600">
              <a:buFont typeface="+mj-lt"/>
              <a:buAutoNum type="arabicPeriod"/>
            </a:pPr>
            <a:r>
              <a:rPr lang="en-US" dirty="0"/>
              <a:t>Cold Wave</a:t>
            </a:r>
          </a:p>
          <a:p>
            <a:pPr marL="228600" indent="-228600">
              <a:buFont typeface="+mj-lt"/>
              <a:buAutoNum type="arabicPeriod"/>
            </a:pPr>
            <a:r>
              <a:rPr lang="en-US" dirty="0"/>
              <a:t>Drought</a:t>
            </a:r>
          </a:p>
          <a:p>
            <a:pPr marL="228600" indent="-228600">
              <a:buFont typeface="+mj-lt"/>
              <a:buAutoNum type="arabicPeriod"/>
            </a:pPr>
            <a:r>
              <a:rPr lang="en-US" dirty="0"/>
              <a:t>Earthquake</a:t>
            </a:r>
          </a:p>
          <a:p>
            <a:pPr marL="228600" indent="-228600">
              <a:buFont typeface="+mj-lt"/>
              <a:buAutoNum type="arabicPeriod"/>
            </a:pPr>
            <a:r>
              <a:rPr lang="en-US" dirty="0"/>
              <a:t>Hail</a:t>
            </a:r>
          </a:p>
          <a:p>
            <a:pPr marL="228600" indent="-228600">
              <a:buFont typeface="+mj-lt"/>
              <a:buAutoNum type="arabicPeriod"/>
            </a:pPr>
            <a:r>
              <a:rPr lang="en-US" dirty="0"/>
              <a:t>Heat Wave</a:t>
            </a:r>
          </a:p>
          <a:p>
            <a:pPr marL="228600" indent="-228600">
              <a:buFont typeface="+mj-lt"/>
              <a:buAutoNum type="arabicPeriod"/>
            </a:pPr>
            <a:r>
              <a:rPr lang="en-US" dirty="0"/>
              <a:t>Hurricane</a:t>
            </a:r>
          </a:p>
          <a:p>
            <a:pPr marL="228600" indent="-228600">
              <a:buFont typeface="+mj-lt"/>
              <a:buAutoNum type="arabicPeriod"/>
            </a:pPr>
            <a:r>
              <a:rPr lang="en-US" dirty="0"/>
              <a:t>Ice Storm</a:t>
            </a:r>
          </a:p>
          <a:p>
            <a:pPr marL="228600" indent="-228600">
              <a:buFont typeface="+mj-lt"/>
              <a:buAutoNum type="arabicPeriod"/>
            </a:pPr>
            <a:r>
              <a:rPr lang="en-US" dirty="0"/>
              <a:t>Landslide</a:t>
            </a:r>
          </a:p>
          <a:p>
            <a:pPr marL="228600" indent="-228600">
              <a:buFont typeface="+mj-lt"/>
              <a:buAutoNum type="arabicPeriod"/>
            </a:pPr>
            <a:r>
              <a:rPr lang="en-US" dirty="0"/>
              <a:t>Lightning</a:t>
            </a:r>
          </a:p>
          <a:p>
            <a:pPr marL="228600" indent="-228600">
              <a:buFont typeface="+mj-lt"/>
              <a:buAutoNum type="arabicPeriod"/>
            </a:pPr>
            <a:r>
              <a:rPr lang="en-US" dirty="0"/>
              <a:t>Riverine Flooding</a:t>
            </a:r>
          </a:p>
          <a:p>
            <a:pPr marL="228600" indent="-228600">
              <a:buFont typeface="+mj-lt"/>
              <a:buAutoNum type="arabicPeriod"/>
            </a:pPr>
            <a:r>
              <a:rPr lang="en-US" dirty="0"/>
              <a:t>Strong Wind</a:t>
            </a:r>
          </a:p>
          <a:p>
            <a:pPr marL="228600" indent="-228600">
              <a:buFont typeface="+mj-lt"/>
              <a:buAutoNum type="arabicPeriod"/>
            </a:pPr>
            <a:r>
              <a:rPr lang="en-US" dirty="0"/>
              <a:t>Tornado</a:t>
            </a:r>
          </a:p>
          <a:p>
            <a:pPr marL="228600" indent="-228600">
              <a:buFont typeface="+mj-lt"/>
              <a:buAutoNum type="arabicPeriod"/>
            </a:pPr>
            <a:r>
              <a:rPr lang="en-US" dirty="0"/>
              <a:t>Tsunami</a:t>
            </a:r>
          </a:p>
          <a:p>
            <a:pPr marL="228600" indent="-228600">
              <a:buFont typeface="+mj-lt"/>
              <a:buAutoNum type="arabicPeriod"/>
            </a:pPr>
            <a:r>
              <a:rPr lang="en-US" dirty="0"/>
              <a:t>Volcanic Activity</a:t>
            </a:r>
          </a:p>
          <a:p>
            <a:pPr marL="228600" indent="-228600">
              <a:buFont typeface="+mj-lt"/>
              <a:buAutoNum type="arabicPeriod"/>
            </a:pPr>
            <a:r>
              <a:rPr lang="en-US" dirty="0"/>
              <a:t>Wildfire</a:t>
            </a:r>
          </a:p>
          <a:p>
            <a:pPr marL="228600" indent="-228600">
              <a:buFont typeface="+mj-lt"/>
              <a:buAutoNum type="arabicPeriod"/>
            </a:pPr>
            <a:r>
              <a:rPr lang="en-US" dirty="0"/>
              <a:t>Winter Weather</a:t>
            </a:r>
          </a:p>
        </p:txBody>
      </p:sp>
      <p:sp>
        <p:nvSpPr>
          <p:cNvPr id="4" name="Slide Number Placeholder 3"/>
          <p:cNvSpPr>
            <a:spLocks noGrp="1"/>
          </p:cNvSpPr>
          <p:nvPr>
            <p:ph type="sldNum" sz="quarter" idx="10"/>
          </p:nvPr>
        </p:nvSpPr>
        <p:spPr/>
        <p:txBody>
          <a:bodyPr/>
          <a:lstStyle/>
          <a:p>
            <a:fld id="{E42DA687-66CF-4CAB-B6C3-E5EF7A023524}" type="slidenum">
              <a:rPr lang="en-US" smtClean="0"/>
              <a:t>3</a:t>
            </a:fld>
            <a:endParaRPr lang="en-US" dirty="0"/>
          </a:p>
        </p:txBody>
      </p:sp>
    </p:spTree>
    <p:extLst>
      <p:ext uri="{BB962C8B-B14F-4D97-AF65-F5344CB8AC3E}">
        <p14:creationId xmlns:p14="http://schemas.microsoft.com/office/powerpoint/2010/main" val="3773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Let's see how we got to the SLR adaptation, </a:t>
            </a:r>
          </a:p>
          <a:p>
            <a:r>
              <a:rPr lang="en-US" sz="1200" kern="1200" dirty="0">
                <a:solidFill>
                  <a:schemeClr val="tx1"/>
                </a:solidFill>
                <a:effectLst/>
                <a:latin typeface="+mn-lt"/>
                <a:ea typeface="+mn-ea"/>
                <a:cs typeface="+mn-cs"/>
              </a:rPr>
              <a:t>If your state has declared a federal disaster, raise your hand. In four years, SC saw three federally declared disasters.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October 2015 (Atmospheric River/ Hurricane Joaquin)</a:t>
            </a:r>
          </a:p>
          <a:p>
            <a:r>
              <a:rPr lang="en-US" sz="1200" kern="1200" dirty="0">
                <a:solidFill>
                  <a:schemeClr val="tx1"/>
                </a:solidFill>
                <a:effectLst/>
                <a:latin typeface="+mn-lt"/>
                <a:ea typeface="+mn-ea"/>
                <a:cs typeface="+mn-cs"/>
              </a:rPr>
              <a:t>There was historic precipitation across the state from October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2015 associated with Hurricane Joaquin. As described by SC DNR Climatology Office, in late September and early October in 2015, Joaquin temporarily stalled off the coast of South Carolina due to a cold front crossing the state and a high-pressure system to the north (SC Department of Natural Resources, 2015). The interaction of these systems caused a large-scale flow of moist air over the Carolinas and record amounts of rain, with some areas receiving greater than 26 inches over the first week of October (SC Department of Natural Resources, 2015). The rain caused historic flooding across large portions the state, specifically in the midlands and coastal areas. During this event, an estimated $1.5 billion of property, infrastructure, and agricultural damage occurred, 36 regulated dams failed, and 19 fatalities occurred (National Oceanic and Atmospheric Association, 2016). </a:t>
            </a:r>
          </a:p>
          <a:p>
            <a:endParaRPr lang="en-US" sz="1200" b="1" kern="1200" cap="all"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October 2016 (Hurricane Matthew) </a:t>
            </a:r>
          </a:p>
          <a:p>
            <a:r>
              <a:rPr lang="en-US" sz="1200" kern="1200" dirty="0">
                <a:solidFill>
                  <a:schemeClr val="tx1"/>
                </a:solidFill>
                <a:effectLst/>
                <a:latin typeface="+mn-lt"/>
                <a:ea typeface="+mn-ea"/>
                <a:cs typeface="+mn-cs"/>
              </a:rPr>
              <a:t>Hurricane Matthew made landfall near McClellanville, a small fishing community in Charleston County, as a category one hurricane on October 8, 2016. Hurricane Matthew moved slowly across the Carolinas coastline and upwards of 15 inches of rain occurred in the northeast South Carolina in close to a 12-hour period. This caused significant flash and riverine flooding in the Pee Dee River Basin and northeast South Carolina. During Hurricane Matthew, the Little Pee Dee River peak river level was at 17.1 ft at </a:t>
            </a:r>
            <a:r>
              <a:rPr lang="en-US" sz="1200" kern="1200" dirty="0" err="1">
                <a:solidFill>
                  <a:schemeClr val="tx1"/>
                </a:solidFill>
                <a:effectLst/>
                <a:latin typeface="+mn-lt"/>
                <a:ea typeface="+mn-ea"/>
                <a:cs typeface="+mn-cs"/>
              </a:rPr>
              <a:t>Galivant’s</a:t>
            </a:r>
            <a:r>
              <a:rPr lang="en-US" sz="1200" kern="1200" dirty="0">
                <a:solidFill>
                  <a:schemeClr val="tx1"/>
                </a:solidFill>
                <a:effectLst/>
                <a:latin typeface="+mn-lt"/>
                <a:ea typeface="+mn-ea"/>
                <a:cs typeface="+mn-cs"/>
              </a:rPr>
              <a:t> Ferry and the Waccamaw River crested at 17.9 ft, both breaking records set in 1928 from the Okeechobee Hurricane (Weaver, 2016). Nichols, SC is located at the junction of the Little Pee Dee River and the Lumber River. During Hurricane Matthew, large amounts of water drained through these rivers and at the convergence caused significant flooding of the Town of Nichols, and although not directly in the path of Hurricane Matthew, the town lost 261 homes and almost 150 residents were rescued (</a:t>
            </a:r>
            <a:r>
              <a:rPr lang="en-US" sz="1200" kern="1200" dirty="0" err="1">
                <a:solidFill>
                  <a:schemeClr val="tx1"/>
                </a:solidFill>
                <a:effectLst/>
                <a:latin typeface="+mn-lt"/>
                <a:ea typeface="+mn-ea"/>
                <a:cs typeface="+mn-cs"/>
              </a:rPr>
              <a:t>Adcox</a:t>
            </a:r>
            <a:r>
              <a:rPr lang="en-US" sz="1200" kern="1200" dirty="0">
                <a:solidFill>
                  <a:schemeClr val="tx1"/>
                </a:solidFill>
                <a:effectLst/>
                <a:latin typeface="+mn-lt"/>
                <a:ea typeface="+mn-ea"/>
                <a:cs typeface="+mn-cs"/>
              </a:rPr>
              <a:t>, 2016; Edwards, 2020). </a:t>
            </a:r>
          </a:p>
          <a:p>
            <a:endParaRPr lang="en-US" sz="1200" b="1" kern="1200" cap="all"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September 2018 (Hurricane Florence)</a:t>
            </a:r>
          </a:p>
          <a:p>
            <a:r>
              <a:rPr lang="en-US" sz="1200" kern="1200" dirty="0">
                <a:solidFill>
                  <a:schemeClr val="tx1"/>
                </a:solidFill>
                <a:effectLst/>
                <a:latin typeface="+mn-lt"/>
                <a:ea typeface="+mn-ea"/>
                <a:cs typeface="+mn-cs"/>
              </a:rPr>
              <a:t>Hurricane Florence impacted the Carolinas on September 14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and caused significant damage. Florence made landfall near Wrightsville Beach, NC and caused significant storm surge and historic rainfall in both North and South Carolina. More than 26 inches of rain fell in Loris, SC, setting a rainfall record (Stewart &amp; Berg, 2019). Riverine flooding occurred in Chesterfield, Darlington, Dillon, Georgetown, Horry, and Marion Counties in South Carolina. In Conway, the Waccamaw River crested at 22.1 ft and flooded close to 1,000 homes and businesses (National Weather Service, 2018). The impacts of the hurricane and subsequent flooding is estimated to have caused 600 million dollars in property damage, evacuation of close to 500,000 people, and major damage to 550 homes (National Oceanic and Atmospheric Association, 2023).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2DA687-66CF-4CAB-B6C3-E5EF7A023524}" type="slidenum">
              <a:rPr lang="en-US" smtClean="0"/>
              <a:t>4</a:t>
            </a:fld>
            <a:endParaRPr lang="en-US" dirty="0"/>
          </a:p>
        </p:txBody>
      </p:sp>
    </p:spTree>
    <p:extLst>
      <p:ext uri="{BB962C8B-B14F-4D97-AF65-F5344CB8AC3E}">
        <p14:creationId xmlns:p14="http://schemas.microsoft.com/office/powerpoint/2010/main" val="85731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sea levels rise, high tide flooding—also known as nuisance flooding, sunny-day flooding, or king tide flooding—occurs more frequently each year and causes more disruptions to the lives of coastal communities. One of the regions that has seen the most concerning SLR is the coast of South Carolina.</a:t>
            </a:r>
          </a:p>
          <a:p>
            <a:r>
              <a:rPr lang="en-US" sz="1200" kern="1200" dirty="0">
                <a:solidFill>
                  <a:schemeClr val="tx1"/>
                </a:solidFill>
                <a:effectLst/>
                <a:latin typeface="+mn-lt"/>
                <a:ea typeface="+mn-ea"/>
                <a:cs typeface="+mn-cs"/>
              </a:rPr>
              <a:t>Global sea levels have increased by 8–9 inches (20–23 centimeters) since the late 19th century, and the rate of rise is quickening. One of the regions that has seen the most concerning SLR is the coast of South Carolina. </a:t>
            </a:r>
          </a:p>
          <a:p>
            <a:r>
              <a:rPr lang="en-US" sz="1200" kern="1200" dirty="0">
                <a:solidFill>
                  <a:schemeClr val="tx1"/>
                </a:solidFill>
                <a:effectLst/>
                <a:latin typeface="+mn-lt"/>
                <a:ea typeface="+mn-ea"/>
                <a:cs typeface="+mn-cs"/>
              </a:rPr>
              <a:t>See Charleston, South Carolina's tidal flooding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NCCOS</a:t>
            </a:r>
            <a:r>
              <a:rPr lang="en-US" sz="1200" kern="1200" baseline="0" dirty="0">
                <a:solidFill>
                  <a:schemeClr val="tx1"/>
                </a:solidFill>
                <a:effectLst/>
                <a:latin typeface="+mn-lt"/>
                <a:ea typeface="+mn-ea"/>
                <a:cs typeface="+mn-cs"/>
              </a:rPr>
              <a:t>: National Center for Coastal Science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2DA687-66CF-4CAB-B6C3-E5EF7A023524}" type="slidenum">
              <a:rPr lang="en-US" smtClean="0"/>
              <a:t>5</a:t>
            </a:fld>
            <a:endParaRPr lang="en-US" dirty="0"/>
          </a:p>
        </p:txBody>
      </p:sp>
    </p:spTree>
    <p:extLst>
      <p:ext uri="{BB962C8B-B14F-4D97-AF65-F5344CB8AC3E}">
        <p14:creationId xmlns:p14="http://schemas.microsoft.com/office/powerpoint/2010/main" val="8430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Disaster Relief and Resilience Act (2020), which was created in response to these occurrences, gives the South Carolina Office of Resilience (SCOR) the authority to draft, carry out, and preserve the Strategic Statewide Resilience and Risk Reduction Plan (Resilience Plan). The purpose of this plan is to provide a framework for the state's investment in flood mitigation projects and the development of policies and programs aimed at safeguarding South Carolina's citizens and property against the devastation caused by extreme weather events. </a:t>
            </a:r>
          </a:p>
          <a:p>
            <a:r>
              <a:rPr lang="en-US" sz="1200" kern="1200" dirty="0">
                <a:solidFill>
                  <a:schemeClr val="tx1"/>
                </a:solidFill>
                <a:effectLst/>
                <a:latin typeface="+mn-lt"/>
                <a:ea typeface="+mn-ea"/>
                <a:cs typeface="+mn-cs"/>
              </a:rPr>
              <a:t>The Disaster Relief and Resilience Act (2020) is passed by the SC Legislature.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Objective: Develop, implement and maintain a </a:t>
            </a:r>
            <a:r>
              <a:rPr lang="en-US" b="1" dirty="0"/>
              <a:t>Resilience Plan. </a:t>
            </a:r>
          </a:p>
          <a:p>
            <a:r>
              <a:rPr lang="en-US" dirty="0"/>
              <a:t>Plan serves as framework for:</a:t>
            </a:r>
          </a:p>
          <a:p>
            <a:pPr lvl="1"/>
            <a:r>
              <a:rPr lang="en-US" b="1" dirty="0"/>
              <a:t>investment</a:t>
            </a:r>
            <a:r>
              <a:rPr lang="en-US" dirty="0"/>
              <a:t> in flood mitigation projects and </a:t>
            </a:r>
          </a:p>
          <a:p>
            <a:pPr lvl="1"/>
            <a:r>
              <a:rPr lang="en-US" b="1" dirty="0"/>
              <a:t>adoption of programs and policies </a:t>
            </a:r>
            <a:r>
              <a:rPr lang="en-US" dirty="0"/>
              <a:t>to protect people and property of South Carolina from the damage and destruction of extreme weather events.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2DA687-66CF-4CAB-B6C3-E5EF7A023524}" type="slidenum">
              <a:rPr lang="en-US" smtClean="0"/>
              <a:t>6</a:t>
            </a:fld>
            <a:endParaRPr lang="en-US" dirty="0"/>
          </a:p>
        </p:txBody>
      </p:sp>
    </p:spTree>
    <p:extLst>
      <p:ext uri="{BB962C8B-B14F-4D97-AF65-F5344CB8AC3E}">
        <p14:creationId xmlns:p14="http://schemas.microsoft.com/office/powerpoint/2010/main" val="67086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 direction for the development of the resilience plan, the SC Resilience Advisory Committee was established. Among the sixteen SC agencies in the Committee was SCDOT. I participated as a representative of the SCDOT. </a:t>
            </a: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Natural Resources</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Insurance</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Agriculture</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Emergency Management Division</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Sea Grant Consortium</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Commerce</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Health and Environmental Control</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Parks, Recreation &amp; Tourism</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b="1" u="sng" dirty="0">
                <a:solidFill>
                  <a:srgbClr val="FFC000"/>
                </a:solidFill>
              </a:rPr>
              <a:t>SC Department of Transportation</a:t>
            </a: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Forestry Commission</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Department of Labor, Licensing and Registration</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Association of Counties</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Municipal Association of South Carolina</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State Housing Finance &amp; Development Authority</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SC Ports Authority</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300"/>
              </a:spcAft>
              <a:buSzPts val="1000"/>
              <a:buFont typeface="+mj-lt"/>
              <a:buAutoNum type="arabicPeriod"/>
              <a:tabLst>
                <a:tab pos="457200" algn="l"/>
              </a:tabLst>
            </a:pPr>
            <a:r>
              <a:rPr lang="en-US" sz="1200" dirty="0">
                <a:solidFill>
                  <a:srgbClr val="444444"/>
                </a:solidFill>
                <a:effectLst/>
                <a:latin typeface="Verdana" panose="020B0604030504040204" pitchFamily="34" charset="0"/>
                <a:ea typeface="Times New Roman" panose="02020603050405020304" pitchFamily="18" charset="0"/>
                <a:cs typeface="Times New Roman" panose="02020603050405020304" pitchFamily="18" charset="0"/>
              </a:rPr>
              <a:t>U.S. Army Corps of Engineers</a:t>
            </a:r>
            <a:endParaRPr lang="en-US" sz="10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The selection of a sea level rise (SLR) scenario was one of the tasks.</a:t>
            </a:r>
          </a:p>
          <a:p>
            <a:endParaRPr lang="en-US" dirty="0"/>
          </a:p>
        </p:txBody>
      </p:sp>
      <p:sp>
        <p:nvSpPr>
          <p:cNvPr id="4" name="Slide Number Placeholder 3"/>
          <p:cNvSpPr>
            <a:spLocks noGrp="1"/>
          </p:cNvSpPr>
          <p:nvPr>
            <p:ph type="sldNum" sz="quarter" idx="10"/>
          </p:nvPr>
        </p:nvSpPr>
        <p:spPr/>
        <p:txBody>
          <a:bodyPr/>
          <a:lstStyle/>
          <a:p>
            <a:fld id="{E42DA687-66CF-4CAB-B6C3-E5EF7A023524}" type="slidenum">
              <a:rPr lang="en-US" smtClean="0"/>
              <a:t>7</a:t>
            </a:fld>
            <a:endParaRPr lang="en-US" dirty="0"/>
          </a:p>
        </p:txBody>
      </p:sp>
    </p:spTree>
    <p:extLst>
      <p:ext uri="{BB962C8B-B14F-4D97-AF65-F5344CB8AC3E}">
        <p14:creationId xmlns:p14="http://schemas.microsoft.com/office/powerpoint/2010/main" val="400666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a:t>
            </a:r>
            <a:r>
              <a:rPr lang="en-US" sz="1200" kern="1200" baseline="0" dirty="0">
                <a:solidFill>
                  <a:schemeClr val="tx1"/>
                </a:solidFill>
                <a:effectLst/>
                <a:latin typeface="+mn-lt"/>
                <a:ea typeface="+mn-ea"/>
                <a:cs typeface="+mn-cs"/>
              </a:rPr>
              <a:t> scenarios.</a:t>
            </a:r>
            <a:r>
              <a:rPr lang="en-US" sz="1200" kern="1200" dirty="0">
                <a:solidFill>
                  <a:schemeClr val="tx1"/>
                </a:solidFill>
                <a:effectLst/>
                <a:latin typeface="+mn-lt"/>
                <a:ea typeface="+mn-ea"/>
                <a:cs typeface="+mn-cs"/>
              </a:rPr>
              <a:t> This graph, which shows sea level observations from 2000 to 2018, also shows sea level projections through 2100 for six different future routes (colored lines). The pathways differ based on future rates of greenhouse gas emissions and global warming and differences in the plausible rates of glacier and ice sheet loss. This is the NOAA Climate.gov graph, adapted from Sweet et al., 2022. </a:t>
            </a:r>
          </a:p>
        </p:txBody>
      </p:sp>
      <p:sp>
        <p:nvSpPr>
          <p:cNvPr id="4" name="Slide Number Placeholder 3"/>
          <p:cNvSpPr>
            <a:spLocks noGrp="1"/>
          </p:cNvSpPr>
          <p:nvPr>
            <p:ph type="sldNum" sz="quarter" idx="10"/>
          </p:nvPr>
        </p:nvSpPr>
        <p:spPr/>
        <p:txBody>
          <a:bodyPr/>
          <a:lstStyle/>
          <a:p>
            <a:fld id="{E42DA687-66CF-4CAB-B6C3-E5EF7A023524}" type="slidenum">
              <a:rPr lang="en-US" smtClean="0"/>
              <a:t>8</a:t>
            </a:fld>
            <a:endParaRPr lang="en-US" dirty="0"/>
          </a:p>
        </p:txBody>
      </p:sp>
    </p:spTree>
    <p:extLst>
      <p:ext uri="{BB962C8B-B14F-4D97-AF65-F5344CB8AC3E}">
        <p14:creationId xmlns:p14="http://schemas.microsoft.com/office/powerpoint/2010/main" val="286226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tide gauges in</a:t>
            </a:r>
            <a:r>
              <a:rPr lang="en-US" sz="1200" kern="1200" baseline="0" dirty="0">
                <a:solidFill>
                  <a:schemeClr val="tx1"/>
                </a:solidFill>
                <a:effectLst/>
                <a:latin typeface="+mn-lt"/>
                <a:ea typeface="+mn-ea"/>
                <a:cs typeface="+mn-cs"/>
              </a:rPr>
              <a:t> SC have been </a:t>
            </a:r>
            <a:r>
              <a:rPr lang="en-US" sz="1200" kern="1200" dirty="0">
                <a:solidFill>
                  <a:schemeClr val="tx1"/>
                </a:solidFill>
                <a:effectLst/>
                <a:latin typeface="+mn-lt"/>
                <a:ea typeface="+mn-ea"/>
                <a:cs typeface="+mn-cs"/>
              </a:rPr>
              <a:t>measures sea level rise on a local and regional scale. These games are showing alarming increases in Global mean sea level (GMSL), m</a:t>
            </a:r>
            <a:r>
              <a:rPr lang="en-US" sz="1200" kern="1200" baseline="0" dirty="0">
                <a:solidFill>
                  <a:schemeClr val="tx1"/>
                </a:solidFill>
                <a:effectLst/>
                <a:latin typeface="+mn-lt"/>
                <a:ea typeface="+mn-ea"/>
                <a:cs typeface="+mn-cs"/>
              </a:rPr>
              <a:t>ostly in the last 13 years.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2DA687-66CF-4CAB-B6C3-E5EF7A023524}" type="slidenum">
              <a:rPr lang="en-US" smtClean="0"/>
              <a:t>9</a:t>
            </a:fld>
            <a:endParaRPr lang="en-US" dirty="0"/>
          </a:p>
        </p:txBody>
      </p:sp>
    </p:spTree>
    <p:extLst>
      <p:ext uri="{BB962C8B-B14F-4D97-AF65-F5344CB8AC3E}">
        <p14:creationId xmlns:p14="http://schemas.microsoft.com/office/powerpoint/2010/main" val="115677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424379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48426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135544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1817283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421677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230382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385499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298681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2098983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329389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557665-7084-2941-8784-D9C55D3F281B}" type="datetimeFigureOut">
              <a:rPr lang="en-US" smtClean="0"/>
              <a:t>8/29/2024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0935B6-7451-8B4A-A324-67AF77EE7968}" type="slidenum">
              <a:rPr lang="en-US" smtClean="0"/>
              <a:t>‹#›</a:t>
            </a:fld>
            <a:endParaRPr lang="en-US" dirty="0"/>
          </a:p>
        </p:txBody>
      </p:sp>
    </p:spTree>
    <p:extLst>
      <p:ext uri="{BB962C8B-B14F-4D97-AF65-F5344CB8AC3E}">
        <p14:creationId xmlns:p14="http://schemas.microsoft.com/office/powerpoint/2010/main" val="789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557665-7084-2941-8784-D9C55D3F281B}" type="datetimeFigureOut">
              <a:rPr lang="en-US" smtClean="0"/>
              <a:t>8/29/2024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0935B6-7451-8B4A-A324-67AF77EE7968}" type="slidenum">
              <a:rPr lang="en-US" smtClean="0"/>
              <a:t>‹#›</a:t>
            </a:fld>
            <a:endParaRPr lang="en-US" dirty="0"/>
          </a:p>
        </p:txBody>
      </p:sp>
    </p:spTree>
    <p:extLst>
      <p:ext uri="{BB962C8B-B14F-4D97-AF65-F5344CB8AC3E}">
        <p14:creationId xmlns:p14="http://schemas.microsoft.com/office/powerpoint/2010/main" val="2509076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EC6E-79D6-2564-ED6C-26EF5BD264D8}"/>
              </a:ext>
            </a:extLst>
          </p:cNvPr>
          <p:cNvSpPr>
            <a:spLocks noGrp="1"/>
          </p:cNvSpPr>
          <p:nvPr>
            <p:ph type="ctrTitle"/>
          </p:nvPr>
        </p:nvSpPr>
        <p:spPr>
          <a:xfrm>
            <a:off x="819741" y="1767016"/>
            <a:ext cx="7304314" cy="3299254"/>
          </a:xfrm>
        </p:spPr>
        <p:txBody>
          <a:bodyPr>
            <a:normAutofit/>
          </a:bodyPr>
          <a:lstStyle/>
          <a:p>
            <a:pPr algn="l"/>
            <a:r>
              <a:rPr lang="en-US" sz="4000" b="1" dirty="0">
                <a:solidFill>
                  <a:schemeClr val="accent3"/>
                </a:solidFill>
                <a:latin typeface="Expo Sans Pro" panose="020B0503040300020003" pitchFamily="34" charset="0"/>
              </a:rPr>
              <a:t>SEA LEVEL RISE </a:t>
            </a:r>
            <a:br>
              <a:rPr lang="en-US" sz="4000" b="1" dirty="0">
                <a:solidFill>
                  <a:schemeClr val="accent3"/>
                </a:solidFill>
                <a:latin typeface="Expo Sans Pro" panose="020B0503040300020003" pitchFamily="34" charset="0"/>
              </a:rPr>
            </a:br>
            <a:r>
              <a:rPr lang="en-US" sz="4000" b="1" dirty="0">
                <a:solidFill>
                  <a:schemeClr val="accent3"/>
                </a:solidFill>
                <a:latin typeface="Expo Sans Pro" panose="020B0503040300020003" pitchFamily="34" charset="0"/>
              </a:rPr>
              <a:t>ADAPTATION </a:t>
            </a:r>
            <a:br>
              <a:rPr lang="en-US" sz="4000" b="1" dirty="0">
                <a:solidFill>
                  <a:schemeClr val="accent3"/>
                </a:solidFill>
                <a:latin typeface="Expo Sans Pro" panose="020B0503040300020003" pitchFamily="34" charset="0"/>
              </a:rPr>
            </a:br>
            <a:r>
              <a:rPr lang="en-US" sz="4000" b="1" dirty="0">
                <a:solidFill>
                  <a:schemeClr val="accent3"/>
                </a:solidFill>
                <a:latin typeface="Expo Sans Pro" panose="020B0503040300020003" pitchFamily="34" charset="0"/>
              </a:rPr>
              <a:t>IN SCDOT’S </a:t>
            </a:r>
            <a:br>
              <a:rPr lang="en-US" sz="4000" b="1" dirty="0">
                <a:solidFill>
                  <a:schemeClr val="accent3"/>
                </a:solidFill>
                <a:latin typeface="Expo Sans Pro" panose="020B0503040300020003" pitchFamily="34" charset="0"/>
              </a:rPr>
            </a:br>
            <a:r>
              <a:rPr lang="en-US" sz="4000" b="1" dirty="0">
                <a:solidFill>
                  <a:schemeClr val="accent3"/>
                </a:solidFill>
                <a:latin typeface="Expo Sans Pro" panose="020B0503040300020003" pitchFamily="34" charset="0"/>
              </a:rPr>
              <a:t>COASTAL DESIGN </a:t>
            </a:r>
          </a:p>
        </p:txBody>
      </p:sp>
      <p:sp>
        <p:nvSpPr>
          <p:cNvPr id="3" name="Subtitle 2">
            <a:extLst>
              <a:ext uri="{FF2B5EF4-FFF2-40B4-BE49-F238E27FC236}">
                <a16:creationId xmlns:a16="http://schemas.microsoft.com/office/drawing/2014/main" id="{B3CBD1B9-FAED-8EFD-E6F6-93B68B1960BF}"/>
              </a:ext>
            </a:extLst>
          </p:cNvPr>
          <p:cNvSpPr>
            <a:spLocks noGrp="1"/>
          </p:cNvSpPr>
          <p:nvPr>
            <p:ph type="subTitle" idx="1"/>
          </p:nvPr>
        </p:nvSpPr>
        <p:spPr>
          <a:xfrm>
            <a:off x="928229" y="5260383"/>
            <a:ext cx="5957577" cy="1295400"/>
          </a:xfrm>
        </p:spPr>
        <p:txBody>
          <a:bodyPr>
            <a:noAutofit/>
          </a:bodyPr>
          <a:lstStyle/>
          <a:p>
            <a:pPr algn="l"/>
            <a:r>
              <a:rPr lang="en-US" b="1" dirty="0">
                <a:solidFill>
                  <a:schemeClr val="bg1"/>
                </a:solidFill>
                <a:latin typeface="Expo Sans Pro Cond" panose="020B0506040300020003" pitchFamily="34" charset="0"/>
              </a:rPr>
              <a:t>Roberto Ruiz, SCDOT </a:t>
            </a:r>
          </a:p>
          <a:p>
            <a:pPr algn="l"/>
            <a:r>
              <a:rPr lang="en-US" b="1" dirty="0">
                <a:solidFill>
                  <a:schemeClr val="bg1"/>
                </a:solidFill>
                <a:latin typeface="Expo Sans Pro Cond" panose="020B0506040300020003" pitchFamily="34" charset="0"/>
              </a:rPr>
              <a:t>Mark Gosselin, INTERA, Incorporated</a:t>
            </a:r>
          </a:p>
        </p:txBody>
      </p:sp>
      <p:sp>
        <p:nvSpPr>
          <p:cNvPr id="4" name="Rectangle 3"/>
          <p:cNvSpPr/>
          <p:nvPr/>
        </p:nvSpPr>
        <p:spPr>
          <a:xfrm>
            <a:off x="1112282" y="0"/>
            <a:ext cx="4025775" cy="1569660"/>
          </a:xfrm>
          <a:prstGeom prst="rect">
            <a:avLst/>
          </a:prstGeom>
        </p:spPr>
        <p:txBody>
          <a:bodyPr wrap="square">
            <a:spAutoFit/>
          </a:bodyPr>
          <a:lstStyle/>
          <a:p>
            <a:endParaRPr lang="en-US" sz="9600" dirty="0">
              <a:solidFill>
                <a:srgbClr val="FF0000"/>
              </a:solidFill>
            </a:endParaRPr>
          </a:p>
        </p:txBody>
      </p:sp>
    </p:spTree>
    <p:extLst>
      <p:ext uri="{BB962C8B-B14F-4D97-AF65-F5344CB8AC3E}">
        <p14:creationId xmlns:p14="http://schemas.microsoft.com/office/powerpoint/2010/main" val="1738535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533239" y="319234"/>
            <a:ext cx="10515600" cy="1638291"/>
          </a:xfrm>
        </p:spPr>
        <p:txBody>
          <a:bodyPr>
            <a:normAutofit/>
          </a:bodyPr>
          <a:lstStyle/>
          <a:p>
            <a:r>
              <a:rPr lang="en-US" b="1" dirty="0">
                <a:solidFill>
                  <a:schemeClr val="accent1"/>
                </a:solidFill>
                <a:latin typeface="Expo Sans Pro" panose="020B0503040300020003" pitchFamily="34" charset="0"/>
              </a:rPr>
              <a:t>Flooding and Sea Level Rise STRATEGY, Charleston, SC </a:t>
            </a:r>
          </a:p>
        </p:txBody>
      </p:sp>
      <p:pic>
        <p:nvPicPr>
          <p:cNvPr id="8" name="Content Placeholder 7"/>
          <p:cNvPicPr>
            <a:picLocks noGrp="1" noChangeAspect="1"/>
          </p:cNvPicPr>
          <p:nvPr>
            <p:ph idx="1"/>
          </p:nvPr>
        </p:nvPicPr>
        <p:blipFill>
          <a:blip r:embed="rId4"/>
          <a:stretch>
            <a:fillRect/>
          </a:stretch>
        </p:blipFill>
        <p:spPr>
          <a:xfrm>
            <a:off x="1878450" y="1957525"/>
            <a:ext cx="7825178" cy="4339935"/>
          </a:xfrm>
          <a:prstGeom prst="rect">
            <a:avLst/>
          </a:prstGeom>
        </p:spPr>
      </p:pic>
      <p:sp>
        <p:nvSpPr>
          <p:cNvPr id="5" name="Content Placeholder 2">
            <a:extLst>
              <a:ext uri="{FF2B5EF4-FFF2-40B4-BE49-F238E27FC236}">
                <a16:creationId xmlns:a16="http://schemas.microsoft.com/office/drawing/2014/main" id="{5BEFD1AD-F399-C19A-3C47-687EC1F9734D}"/>
              </a:ext>
            </a:extLst>
          </p:cNvPr>
          <p:cNvSpPr txBox="1">
            <a:spLocks/>
          </p:cNvSpPr>
          <p:nvPr/>
        </p:nvSpPr>
        <p:spPr>
          <a:xfrm>
            <a:off x="9802259" y="6160985"/>
            <a:ext cx="1726595" cy="491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Eras Demi ITC" panose="020B0805030504020804" pitchFamily="34" charset="0"/>
              </a:rPr>
              <a:t>Source: NOAA </a:t>
            </a:r>
            <a:endParaRPr lang="en-US" sz="1600" dirty="0">
              <a:solidFill>
                <a:schemeClr val="accent2"/>
              </a:solidFill>
              <a:latin typeface="Eras Demi ITC" panose="020B0805030504020804" pitchFamily="34" charset="0"/>
            </a:endParaRPr>
          </a:p>
        </p:txBody>
      </p:sp>
    </p:spTree>
    <p:extLst>
      <p:ext uri="{BB962C8B-B14F-4D97-AF65-F5344CB8AC3E}">
        <p14:creationId xmlns:p14="http://schemas.microsoft.com/office/powerpoint/2010/main" val="2218583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704335" y="488131"/>
            <a:ext cx="11157465" cy="1325563"/>
          </a:xfrm>
        </p:spPr>
        <p:txBody>
          <a:bodyPr/>
          <a:lstStyle/>
          <a:p>
            <a:r>
              <a:rPr lang="en-US" b="1" dirty="0">
                <a:solidFill>
                  <a:schemeClr val="accent1"/>
                </a:solidFill>
                <a:latin typeface="Expo Sans Pro" panose="020B0503040300020003" pitchFamily="34" charset="0"/>
              </a:rPr>
              <a:t>Can SCDOT adopt a single projection </a:t>
            </a:r>
            <a:br>
              <a:rPr lang="en-US" b="1" dirty="0">
                <a:solidFill>
                  <a:schemeClr val="accent1"/>
                </a:solidFill>
                <a:latin typeface="Expo Sans Pro" panose="020B0503040300020003" pitchFamily="34" charset="0"/>
              </a:rPr>
            </a:br>
            <a:r>
              <a:rPr lang="en-US" b="1" dirty="0">
                <a:solidFill>
                  <a:schemeClr val="accent1"/>
                </a:solidFill>
                <a:latin typeface="Expo Sans Pro" panose="020B0503040300020003" pitchFamily="34" charset="0"/>
              </a:rPr>
              <a:t>for all cases? </a:t>
            </a:r>
          </a:p>
        </p:txBody>
      </p:sp>
      <p:pic>
        <p:nvPicPr>
          <p:cNvPr id="7" name="Picture 6"/>
          <p:cNvPicPr>
            <a:picLocks noChangeAspect="1"/>
          </p:cNvPicPr>
          <p:nvPr/>
        </p:nvPicPr>
        <p:blipFill>
          <a:blip r:embed="rId4"/>
          <a:stretch>
            <a:fillRect/>
          </a:stretch>
        </p:blipFill>
        <p:spPr>
          <a:xfrm>
            <a:off x="1940011" y="1900191"/>
            <a:ext cx="7657072" cy="4442670"/>
          </a:xfrm>
          <a:prstGeom prst="rect">
            <a:avLst/>
          </a:prstGeom>
          <a:scene3d>
            <a:camera prst="orthographicFront"/>
            <a:lightRig rig="threePt" dir="t"/>
          </a:scene3d>
          <a:sp3d contourW="31750" prstMaterial="metal">
            <a:bevelT w="107950" h="107950" prst="relaxedInset"/>
            <a:bevelB w="38100" h="95250"/>
          </a:sp3d>
        </p:spPr>
      </p:pic>
    </p:spTree>
    <p:extLst>
      <p:ext uri="{BB962C8B-B14F-4D97-AF65-F5344CB8AC3E}">
        <p14:creationId xmlns:p14="http://schemas.microsoft.com/office/powerpoint/2010/main" val="1494034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10711249" cy="1325563"/>
          </a:xfrm>
        </p:spPr>
        <p:txBody>
          <a:bodyPr>
            <a:normAutofit/>
          </a:bodyPr>
          <a:lstStyle/>
          <a:p>
            <a:r>
              <a:rPr lang="en-US" b="1" dirty="0">
                <a:solidFill>
                  <a:schemeClr val="accent1"/>
                </a:solidFill>
                <a:latin typeface="Expo Sans Pro" panose="020B0503040300020003" pitchFamily="34" charset="0"/>
              </a:rPr>
              <a:t>How do we handle the uncertainty associated with SLR predictions</a:t>
            </a:r>
            <a:r>
              <a:rPr lang="en-US" b="1" dirty="0">
                <a:solidFill>
                  <a:schemeClr val="accent1"/>
                </a:solidFill>
              </a:rPr>
              <a:t>? </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49" y="2090057"/>
            <a:ext cx="6808573" cy="4072392"/>
          </a:xfrm>
        </p:spPr>
        <p:txBody>
          <a:bodyPr>
            <a:normAutofit/>
          </a:bodyPr>
          <a:lstStyle/>
          <a:p>
            <a:r>
              <a:rPr lang="en-US" sz="2400" dirty="0">
                <a:latin typeface="Expo Sans Pro Cond" panose="020B0506040300020003" pitchFamily="34" charset="0"/>
              </a:rPr>
              <a:t>Picking one SLR Scenario does not work for all cases</a:t>
            </a:r>
          </a:p>
          <a:p>
            <a:endParaRPr lang="en-US" sz="2400" dirty="0">
              <a:latin typeface="Expo Sans Pro Cond" panose="020B0506040300020003" pitchFamily="34" charset="0"/>
            </a:endParaRPr>
          </a:p>
          <a:p>
            <a:r>
              <a:rPr lang="en-US" sz="2400" dirty="0">
                <a:latin typeface="Expo Sans Pro Cond" panose="020B0506040300020003" pitchFamily="34" charset="0"/>
              </a:rPr>
              <a:t>Numerous interdependent inputs, assumptions, and modeling methods are needed for the prediction of local SLR.</a:t>
            </a:r>
          </a:p>
          <a:p>
            <a:endParaRPr lang="en-US" sz="2400" dirty="0">
              <a:latin typeface="Expo Sans Pro Cond" panose="020B0506040300020003" pitchFamily="34" charset="0"/>
            </a:endParaRPr>
          </a:p>
          <a:p>
            <a:r>
              <a:rPr lang="en-US" sz="2400" dirty="0">
                <a:latin typeface="Expo Sans Pro Cond" panose="020B0506040300020003" pitchFamily="34" charset="0"/>
              </a:rPr>
              <a:t>SLR supplements other design parameters that also include uncertainty.  </a:t>
            </a:r>
            <a:endParaRPr lang="en-US" sz="2400"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833" y="1690688"/>
            <a:ext cx="3374450" cy="4526701"/>
          </a:xfrm>
          <a:prstGeom prst="rect">
            <a:avLst/>
          </a:prstGeom>
        </p:spPr>
      </p:pic>
    </p:spTree>
    <p:extLst>
      <p:ext uri="{BB962C8B-B14F-4D97-AF65-F5344CB8AC3E}">
        <p14:creationId xmlns:p14="http://schemas.microsoft.com/office/powerpoint/2010/main" val="3026928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10711249" cy="1325563"/>
          </a:xfrm>
        </p:spPr>
        <p:txBody>
          <a:bodyPr>
            <a:normAutofit/>
          </a:bodyPr>
          <a:lstStyle/>
          <a:p>
            <a:r>
              <a:rPr lang="en-US" b="1" dirty="0">
                <a:solidFill>
                  <a:schemeClr val="accent1"/>
                </a:solidFill>
                <a:latin typeface="Expo Sans Pro" panose="020B0503040300020003" pitchFamily="34" charset="0"/>
              </a:rPr>
              <a:t>SLR Predictions</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469558" y="1299224"/>
            <a:ext cx="6104238" cy="4072392"/>
          </a:xfrm>
        </p:spPr>
        <p:txBody>
          <a:bodyPr>
            <a:normAutofit/>
          </a:bodyPr>
          <a:lstStyle/>
          <a:p>
            <a:r>
              <a:rPr lang="en-US" sz="2400" dirty="0">
                <a:latin typeface="Expo Sans Pro Cond" panose="020B0506040300020003" pitchFamily="34" charset="0"/>
              </a:rPr>
              <a:t>Produced by numerical models</a:t>
            </a:r>
          </a:p>
          <a:p>
            <a:r>
              <a:rPr lang="en-US" sz="2400" dirty="0">
                <a:latin typeface="Expo Sans Pro Cond" panose="020B0506040300020003" pitchFamily="34" charset="0"/>
              </a:rPr>
              <a:t>Assumptions about human behavior in the future</a:t>
            </a:r>
          </a:p>
          <a:p>
            <a:r>
              <a:rPr lang="en-US" sz="2400" dirty="0">
                <a:latin typeface="Expo Sans Pro Cond" panose="020B0506040300020003" pitchFamily="34" charset="0"/>
              </a:rPr>
              <a:t>Uncertainty due to our understanding of the physics of the problem</a:t>
            </a:r>
          </a:p>
          <a:p>
            <a:r>
              <a:rPr lang="en-US" sz="2400" dirty="0">
                <a:latin typeface="Expo Sans Pro Cond" panose="020B0506040300020003" pitchFamily="34" charset="0"/>
              </a:rPr>
              <a:t>Inputs dependent on outputs of other models</a:t>
            </a:r>
          </a:p>
          <a:p>
            <a:r>
              <a:rPr lang="en-US" sz="2400" dirty="0">
                <a:latin typeface="Expo Sans Pro Cond" panose="020B0506040300020003" pitchFamily="34" charset="0"/>
              </a:rPr>
              <a:t>Results are conditional on assumptions and probabilistic in nature</a:t>
            </a:r>
          </a:p>
          <a:p>
            <a:endParaRPr lang="en-US" dirty="0"/>
          </a:p>
        </p:txBody>
      </p:sp>
      <p:pic>
        <p:nvPicPr>
          <p:cNvPr id="5" name="Picture 4" descr="Chart&#10;&#10;Description automatically generated">
            <a:extLst>
              <a:ext uri="{FF2B5EF4-FFF2-40B4-BE49-F238E27FC236}">
                <a16:creationId xmlns:a16="http://schemas.microsoft.com/office/drawing/2014/main" id="{D8B0D4C0-4D32-8696-A5F3-16E338E26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9297" y="352857"/>
            <a:ext cx="4415240" cy="3076143"/>
          </a:xfrm>
          <a:prstGeom prst="rect">
            <a:avLst/>
          </a:prstGeom>
        </p:spPr>
      </p:pic>
      <p:grpSp>
        <p:nvGrpSpPr>
          <p:cNvPr id="6" name="Group 5">
            <a:extLst>
              <a:ext uri="{FF2B5EF4-FFF2-40B4-BE49-F238E27FC236}">
                <a16:creationId xmlns:a16="http://schemas.microsoft.com/office/drawing/2014/main" id="{0D2CCE30-85F2-5278-C2A5-857E0C5ACDAC}"/>
              </a:ext>
            </a:extLst>
          </p:cNvPr>
          <p:cNvGrpSpPr/>
          <p:nvPr/>
        </p:nvGrpSpPr>
        <p:grpSpPr>
          <a:xfrm>
            <a:off x="6351373" y="3768811"/>
            <a:ext cx="4798464" cy="2272797"/>
            <a:chOff x="0" y="0"/>
            <a:chExt cx="6033024" cy="2363713"/>
          </a:xfrm>
          <a:solidFill>
            <a:schemeClr val="accent6">
              <a:lumMod val="60000"/>
              <a:lumOff val="40000"/>
            </a:schemeClr>
          </a:solidFill>
        </p:grpSpPr>
        <p:sp>
          <p:nvSpPr>
            <p:cNvPr id="7" name="Flowchart: Data 6">
              <a:extLst>
                <a:ext uri="{FF2B5EF4-FFF2-40B4-BE49-F238E27FC236}">
                  <a16:creationId xmlns:a16="http://schemas.microsoft.com/office/drawing/2014/main" id="{A6011CA9-2E4E-8A72-EAA3-8DF5D089B700}"/>
                </a:ext>
              </a:extLst>
            </p:cNvPr>
            <p:cNvSpPr/>
            <p:nvPr/>
          </p:nvSpPr>
          <p:spPr>
            <a:xfrm>
              <a:off x="0" y="0"/>
              <a:ext cx="1055353" cy="734938"/>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dirty="0">
                  <a:ln>
                    <a:noFill/>
                  </a:ln>
                  <a:solidFill>
                    <a:srgbClr val="FFFFFF"/>
                  </a:solidFill>
                  <a:effectLst/>
                  <a:ea typeface="Calibri" panose="020F0502020204030204" pitchFamily="34" charset="0"/>
                  <a:cs typeface="Times New Roman" panose="02020603050405020304" pitchFamily="18" charset="0"/>
                </a:rPr>
                <a:t>SSP</a:t>
              </a:r>
              <a:endParaRPr lang="en-US" sz="1100" dirty="0">
                <a:effectLst/>
                <a:ea typeface="Calibri" panose="020F0502020204030204" pitchFamily="34" charset="0"/>
                <a:cs typeface="Times New Roman" panose="02020603050405020304" pitchFamily="18" charset="0"/>
              </a:endParaRPr>
            </a:p>
          </p:txBody>
        </p:sp>
        <p:sp>
          <p:nvSpPr>
            <p:cNvPr id="8" name="Flowchart: Process 7">
              <a:extLst>
                <a:ext uri="{FF2B5EF4-FFF2-40B4-BE49-F238E27FC236}">
                  <a16:creationId xmlns:a16="http://schemas.microsoft.com/office/drawing/2014/main" id="{F4380101-FEE3-8D8C-4292-F09887CA7AFB}"/>
                </a:ext>
              </a:extLst>
            </p:cNvPr>
            <p:cNvSpPr/>
            <p:nvPr/>
          </p:nvSpPr>
          <p:spPr>
            <a:xfrm>
              <a:off x="1419225" y="0"/>
              <a:ext cx="994299" cy="734938"/>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a:ln>
                    <a:noFill/>
                  </a:ln>
                  <a:solidFill>
                    <a:srgbClr val="FFFFFF"/>
                  </a:solidFill>
                  <a:effectLst/>
                  <a:ea typeface="Calibri" panose="020F0502020204030204" pitchFamily="34" charset="0"/>
                  <a:cs typeface="Times New Roman" panose="02020603050405020304" pitchFamily="18" charset="0"/>
                </a:rPr>
                <a:t>IAM</a:t>
              </a:r>
              <a:endParaRPr lang="en-US" sz="1100">
                <a:effectLst/>
                <a:ea typeface="Calibri" panose="020F0502020204030204" pitchFamily="34" charset="0"/>
                <a:cs typeface="Times New Roman" panose="02020603050405020304" pitchFamily="18" charset="0"/>
              </a:endParaRPr>
            </a:p>
          </p:txBody>
        </p:sp>
        <p:cxnSp>
          <p:nvCxnSpPr>
            <p:cNvPr id="9" name="Connector: Elbow 9">
              <a:extLst>
                <a:ext uri="{FF2B5EF4-FFF2-40B4-BE49-F238E27FC236}">
                  <a16:creationId xmlns:a16="http://schemas.microsoft.com/office/drawing/2014/main" id="{205EB451-B4DA-8A11-5590-ADE3D7C7452D}"/>
                </a:ext>
              </a:extLst>
            </p:cNvPr>
            <p:cNvCxnSpPr>
              <a:cxnSpLocks/>
              <a:stCxn id="7" idx="5"/>
              <a:endCxn id="8" idx="1"/>
            </p:cNvCxnSpPr>
            <p:nvPr/>
          </p:nvCxnSpPr>
          <p:spPr>
            <a:xfrm>
              <a:off x="949735" y="367431"/>
              <a:ext cx="46936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10" name="Flowchart: Data 9">
              <a:extLst>
                <a:ext uri="{FF2B5EF4-FFF2-40B4-BE49-F238E27FC236}">
                  <a16:creationId xmlns:a16="http://schemas.microsoft.com/office/drawing/2014/main" id="{972CE6B3-8E04-790F-7046-E0B688E7B122}"/>
                </a:ext>
              </a:extLst>
            </p:cNvPr>
            <p:cNvSpPr/>
            <p:nvPr/>
          </p:nvSpPr>
          <p:spPr>
            <a:xfrm>
              <a:off x="2838450" y="0"/>
              <a:ext cx="1827970" cy="734938"/>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dirty="0">
                  <a:ln>
                    <a:noFill/>
                  </a:ln>
                  <a:solidFill>
                    <a:srgbClr val="FFFFFF"/>
                  </a:solidFill>
                  <a:effectLst/>
                  <a:ea typeface="Calibri" panose="020F0502020204030204" pitchFamily="34" charset="0"/>
                  <a:cs typeface="Times New Roman" panose="02020603050405020304" pitchFamily="18" charset="0"/>
                </a:rPr>
                <a:t>Radiative Forcing</a:t>
              </a:r>
            </a:p>
            <a:p>
              <a:pPr marL="0" marR="0" algn="ctr">
                <a:lnSpc>
                  <a:spcPct val="107000"/>
                </a:lnSpc>
                <a:spcBef>
                  <a:spcPts val="0"/>
                </a:spcBef>
                <a:spcAft>
                  <a:spcPts val="800"/>
                </a:spcAft>
              </a:pPr>
              <a:r>
                <a:rPr lang="en-US" sz="1100" dirty="0">
                  <a:solidFill>
                    <a:srgbClr val="FFFFFF"/>
                  </a:solidFill>
                  <a:ea typeface="Calibri" panose="020F0502020204030204" pitchFamily="34" charset="0"/>
                  <a:cs typeface="Times New Roman" panose="02020603050405020304" pitchFamily="18" charset="0"/>
                </a:rPr>
                <a:t>(RCP)</a:t>
              </a:r>
              <a:endParaRPr lang="en-US" sz="1100" dirty="0">
                <a:effectLst/>
                <a:ea typeface="Calibri" panose="020F0502020204030204" pitchFamily="34" charset="0"/>
                <a:cs typeface="Times New Roman" panose="02020603050405020304" pitchFamily="18" charset="0"/>
              </a:endParaRPr>
            </a:p>
          </p:txBody>
        </p:sp>
        <p:sp>
          <p:nvSpPr>
            <p:cNvPr id="11" name="Flowchart: Process 10">
              <a:extLst>
                <a:ext uri="{FF2B5EF4-FFF2-40B4-BE49-F238E27FC236}">
                  <a16:creationId xmlns:a16="http://schemas.microsoft.com/office/drawing/2014/main" id="{BB49CB2A-8871-1049-1223-692DDD5E67E7}"/>
                </a:ext>
              </a:extLst>
            </p:cNvPr>
            <p:cNvSpPr/>
            <p:nvPr/>
          </p:nvSpPr>
          <p:spPr>
            <a:xfrm>
              <a:off x="5038725" y="0"/>
              <a:ext cx="994299" cy="734938"/>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a:ln>
                    <a:noFill/>
                  </a:ln>
                  <a:solidFill>
                    <a:srgbClr val="FFFFFF"/>
                  </a:solidFill>
                  <a:effectLst/>
                  <a:ea typeface="Calibri" panose="020F0502020204030204" pitchFamily="34" charset="0"/>
                  <a:cs typeface="Times New Roman" panose="02020603050405020304" pitchFamily="18" charset="0"/>
                </a:rPr>
                <a:t>GCM</a:t>
              </a:r>
              <a:endParaRPr lang="en-US" sz="1100">
                <a:effectLst/>
                <a:ea typeface="Calibri" panose="020F0502020204030204" pitchFamily="34" charset="0"/>
                <a:cs typeface="Times New Roman" panose="02020603050405020304" pitchFamily="18" charset="0"/>
              </a:endParaRPr>
            </a:p>
          </p:txBody>
        </p:sp>
        <p:cxnSp>
          <p:nvCxnSpPr>
            <p:cNvPr id="12" name="Connector: Elbow 9">
              <a:extLst>
                <a:ext uri="{FF2B5EF4-FFF2-40B4-BE49-F238E27FC236}">
                  <a16:creationId xmlns:a16="http://schemas.microsoft.com/office/drawing/2014/main" id="{5D70DABD-A75E-B08A-A357-8AD80D9D1147}"/>
                </a:ext>
              </a:extLst>
            </p:cNvPr>
            <p:cNvCxnSpPr>
              <a:cxnSpLocks/>
              <a:stCxn id="10" idx="5"/>
              <a:endCxn id="11" idx="1"/>
            </p:cNvCxnSpPr>
            <p:nvPr/>
          </p:nvCxnSpPr>
          <p:spPr>
            <a:xfrm>
              <a:off x="4483233" y="367431"/>
              <a:ext cx="55505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9">
              <a:extLst>
                <a:ext uri="{FF2B5EF4-FFF2-40B4-BE49-F238E27FC236}">
                  <a16:creationId xmlns:a16="http://schemas.microsoft.com/office/drawing/2014/main" id="{A629D1CC-F834-9EB8-28BB-6AAD8B2FB3F2}"/>
                </a:ext>
              </a:extLst>
            </p:cNvPr>
            <p:cNvCxnSpPr>
              <a:cxnSpLocks/>
              <a:stCxn id="8" idx="3"/>
              <a:endCxn id="10" idx="2"/>
            </p:cNvCxnSpPr>
            <p:nvPr/>
          </p:nvCxnSpPr>
          <p:spPr>
            <a:xfrm>
              <a:off x="2413315" y="367431"/>
              <a:ext cx="607669"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14" name="Flowchart: Data 13">
              <a:extLst>
                <a:ext uri="{FF2B5EF4-FFF2-40B4-BE49-F238E27FC236}">
                  <a16:creationId xmlns:a16="http://schemas.microsoft.com/office/drawing/2014/main" id="{CC316CF2-654F-5291-5BB6-008E8D1FBC10}"/>
                </a:ext>
              </a:extLst>
            </p:cNvPr>
            <p:cNvSpPr/>
            <p:nvPr/>
          </p:nvSpPr>
          <p:spPr>
            <a:xfrm>
              <a:off x="4057650" y="1628775"/>
              <a:ext cx="1851011" cy="734938"/>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a:ln>
                    <a:noFill/>
                  </a:ln>
                  <a:solidFill>
                    <a:srgbClr val="FFFFFF"/>
                  </a:solidFill>
                  <a:effectLst/>
                  <a:ea typeface="Calibri" panose="020F0502020204030204" pitchFamily="34" charset="0"/>
                  <a:cs typeface="Times New Roman" panose="02020603050405020304" pitchFamily="18" charset="0"/>
                </a:rPr>
                <a:t>Global Warming</a:t>
              </a:r>
              <a:endParaRPr lang="en-US" sz="1100">
                <a:effectLst/>
                <a:ea typeface="Calibri" panose="020F0502020204030204" pitchFamily="34" charset="0"/>
                <a:cs typeface="Times New Roman" panose="02020603050405020304" pitchFamily="18" charset="0"/>
              </a:endParaRPr>
            </a:p>
          </p:txBody>
        </p:sp>
        <p:sp>
          <p:nvSpPr>
            <p:cNvPr id="15" name="Flowchart: Process 14">
              <a:extLst>
                <a:ext uri="{FF2B5EF4-FFF2-40B4-BE49-F238E27FC236}">
                  <a16:creationId xmlns:a16="http://schemas.microsoft.com/office/drawing/2014/main" id="{D90E580C-16E1-67DE-8FDE-B9BB41A2F28A}"/>
                </a:ext>
              </a:extLst>
            </p:cNvPr>
            <p:cNvSpPr/>
            <p:nvPr/>
          </p:nvSpPr>
          <p:spPr>
            <a:xfrm>
              <a:off x="2514600" y="1628775"/>
              <a:ext cx="994299" cy="734938"/>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a:ln>
                    <a:noFill/>
                  </a:ln>
                  <a:solidFill>
                    <a:srgbClr val="FFFFFF"/>
                  </a:solidFill>
                  <a:effectLst/>
                  <a:ea typeface="Calibri" panose="020F0502020204030204" pitchFamily="34" charset="0"/>
                  <a:cs typeface="Times New Roman" panose="02020603050405020304" pitchFamily="18" charset="0"/>
                </a:rPr>
                <a:t>SLR Model</a:t>
              </a:r>
              <a:endParaRPr lang="en-US" sz="1100">
                <a:effectLst/>
                <a:ea typeface="Calibri" panose="020F0502020204030204" pitchFamily="34" charset="0"/>
                <a:cs typeface="Times New Roman" panose="02020603050405020304" pitchFamily="18" charset="0"/>
              </a:endParaRPr>
            </a:p>
          </p:txBody>
        </p:sp>
        <p:cxnSp>
          <p:nvCxnSpPr>
            <p:cNvPr id="16" name="Connector: Elbow 9">
              <a:extLst>
                <a:ext uri="{FF2B5EF4-FFF2-40B4-BE49-F238E27FC236}">
                  <a16:creationId xmlns:a16="http://schemas.microsoft.com/office/drawing/2014/main" id="{DD4EE5F2-9E06-04A0-13FB-15E7EC618A37}"/>
                </a:ext>
              </a:extLst>
            </p:cNvPr>
            <p:cNvCxnSpPr>
              <a:cxnSpLocks/>
              <a:stCxn id="14" idx="2"/>
              <a:endCxn id="15" idx="3"/>
            </p:cNvCxnSpPr>
            <p:nvPr/>
          </p:nvCxnSpPr>
          <p:spPr>
            <a:xfrm flipH="1">
              <a:off x="3508595" y="1996039"/>
              <a:ext cx="733788"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17" name="Flowchart: Data 16">
              <a:extLst>
                <a:ext uri="{FF2B5EF4-FFF2-40B4-BE49-F238E27FC236}">
                  <a16:creationId xmlns:a16="http://schemas.microsoft.com/office/drawing/2014/main" id="{56F2520E-9944-EDE5-A148-9504E85B5D16}"/>
                </a:ext>
              </a:extLst>
            </p:cNvPr>
            <p:cNvSpPr/>
            <p:nvPr/>
          </p:nvSpPr>
          <p:spPr>
            <a:xfrm>
              <a:off x="847725" y="1628441"/>
              <a:ext cx="1294198" cy="734938"/>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100" kern="1200">
                  <a:ln>
                    <a:noFill/>
                  </a:ln>
                  <a:solidFill>
                    <a:srgbClr val="FFFFFF"/>
                  </a:solidFill>
                  <a:effectLst/>
                  <a:ea typeface="Calibri" panose="020F0502020204030204" pitchFamily="34" charset="0"/>
                  <a:cs typeface="Times New Roman" panose="02020603050405020304" pitchFamily="18" charset="0"/>
                </a:rPr>
                <a:t>SLR</a:t>
              </a:r>
              <a:endParaRPr lang="en-US" sz="1100">
                <a:effectLst/>
                <a:ea typeface="Calibri" panose="020F0502020204030204" pitchFamily="34" charset="0"/>
                <a:cs typeface="Times New Roman" panose="02020603050405020304" pitchFamily="18" charset="0"/>
              </a:endParaRPr>
            </a:p>
          </p:txBody>
        </p:sp>
        <p:cxnSp>
          <p:nvCxnSpPr>
            <p:cNvPr id="18" name="Connector: Elbow 9">
              <a:extLst>
                <a:ext uri="{FF2B5EF4-FFF2-40B4-BE49-F238E27FC236}">
                  <a16:creationId xmlns:a16="http://schemas.microsoft.com/office/drawing/2014/main" id="{FECA4061-3BF8-821A-F663-6FB0D56F2988}"/>
                </a:ext>
              </a:extLst>
            </p:cNvPr>
            <p:cNvCxnSpPr>
              <a:cxnSpLocks/>
              <a:stCxn id="15" idx="1"/>
              <a:endCxn id="17" idx="5"/>
            </p:cNvCxnSpPr>
            <p:nvPr/>
          </p:nvCxnSpPr>
          <p:spPr>
            <a:xfrm flipH="1" flipV="1">
              <a:off x="2012503" y="1995872"/>
              <a:ext cx="502097" cy="372"/>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9">
              <a:extLst>
                <a:ext uri="{FF2B5EF4-FFF2-40B4-BE49-F238E27FC236}">
                  <a16:creationId xmlns:a16="http://schemas.microsoft.com/office/drawing/2014/main" id="{CAF48AAF-4300-8EBA-4D4D-250B4F0CE26E}"/>
                </a:ext>
              </a:extLst>
            </p:cNvPr>
            <p:cNvCxnSpPr>
              <a:cxnSpLocks/>
              <a:stCxn id="11" idx="2"/>
              <a:endCxn id="14" idx="0"/>
            </p:cNvCxnSpPr>
            <p:nvPr/>
          </p:nvCxnSpPr>
          <p:spPr>
            <a:xfrm flipH="1">
              <a:off x="5167808" y="734862"/>
              <a:ext cx="367586" cy="893746"/>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sp>
        <p:nvSpPr>
          <p:cNvPr id="20" name="Text Placeholder 17">
            <a:extLst>
              <a:ext uri="{FF2B5EF4-FFF2-40B4-BE49-F238E27FC236}">
                <a16:creationId xmlns:a16="http://schemas.microsoft.com/office/drawing/2014/main" id="{FB65DFB1-1BDB-B062-D687-E771FDA5090F}"/>
              </a:ext>
            </a:extLst>
          </p:cNvPr>
          <p:cNvSpPr txBox="1">
            <a:spLocks/>
          </p:cNvSpPr>
          <p:nvPr/>
        </p:nvSpPr>
        <p:spPr>
          <a:xfrm>
            <a:off x="2416714" y="4637745"/>
            <a:ext cx="4986864" cy="1467742"/>
          </a:xfrm>
          <a:prstGeom prst="rect">
            <a:avLst/>
          </a:prstGeom>
        </p:spPr>
        <p:txBody>
          <a:bodyPr lIns="0" tIns="0" rIns="0" bIns="0"/>
          <a:lstStyle>
            <a:lvl1pPr marL="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1pPr>
            <a:lvl2pPr marL="4572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2pPr>
            <a:lvl3pPr marL="9144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3pPr>
            <a:lvl4pPr marL="13716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4pPr>
            <a:lvl5pPr marL="18288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600" dirty="0">
                <a:solidFill>
                  <a:schemeClr val="tx1"/>
                </a:solidFill>
              </a:rPr>
              <a:t>SSP: Shared Socioeconomic Pathways</a:t>
            </a:r>
          </a:p>
          <a:p>
            <a:pPr marL="171450" indent="-171450">
              <a:buFont typeface="Arial" panose="020B0604020202020204" pitchFamily="34" charset="0"/>
              <a:buChar char="•"/>
            </a:pPr>
            <a:r>
              <a:rPr lang="en-US" sz="1600" dirty="0">
                <a:solidFill>
                  <a:schemeClr val="tx1"/>
                </a:solidFill>
              </a:rPr>
              <a:t>IAM: Integrated Assessment Model</a:t>
            </a:r>
          </a:p>
          <a:p>
            <a:pPr marL="171450" indent="-171450">
              <a:buFont typeface="Arial" panose="020B0604020202020204" pitchFamily="34" charset="0"/>
              <a:buChar char="•"/>
            </a:pPr>
            <a:r>
              <a:rPr lang="en-US" sz="1600" dirty="0">
                <a:solidFill>
                  <a:schemeClr val="tx1"/>
                </a:solidFill>
              </a:rPr>
              <a:t>RCP: Representative Concentration Pathway</a:t>
            </a:r>
          </a:p>
          <a:p>
            <a:pPr marL="171450" indent="-171450">
              <a:buFont typeface="Arial" panose="020B0604020202020204" pitchFamily="34" charset="0"/>
              <a:buChar char="•"/>
            </a:pPr>
            <a:r>
              <a:rPr lang="en-US" sz="1600" dirty="0">
                <a:solidFill>
                  <a:schemeClr val="tx1"/>
                </a:solidFill>
              </a:rPr>
              <a:t>Radiative Forcing: Impact of all Greenhouse Gases in Watts/m</a:t>
            </a:r>
            <a:r>
              <a:rPr lang="en-US" sz="1600" baseline="30000" dirty="0">
                <a:solidFill>
                  <a:schemeClr val="tx1"/>
                </a:solidFill>
              </a:rPr>
              <a:t>2</a:t>
            </a:r>
          </a:p>
          <a:p>
            <a:pPr marL="171450" indent="-171450">
              <a:buFont typeface="Arial" panose="020B0604020202020204" pitchFamily="34" charset="0"/>
              <a:buChar char="•"/>
            </a:pPr>
            <a:r>
              <a:rPr lang="en-US" sz="1600" dirty="0">
                <a:solidFill>
                  <a:schemeClr val="tx1"/>
                </a:solidFill>
              </a:rPr>
              <a:t>GCM: Global Climate Model</a:t>
            </a:r>
          </a:p>
          <a:p>
            <a:pPr marL="171450" indent="-171450">
              <a:buFont typeface="Arial" panose="020B0604020202020204" pitchFamily="34" charset="0"/>
              <a:buChar char="•"/>
            </a:pPr>
            <a:endParaRPr lang="en-US" sz="1600" dirty="0">
              <a:solidFill>
                <a:schemeClr val="tx1"/>
              </a:solidFill>
              <a:latin typeface="Franklin Gothic Demi" panose="020B0703020102020204" pitchFamily="34" charset="0"/>
            </a:endParaRPr>
          </a:p>
          <a:p>
            <a:pPr marL="171450" indent="-171450">
              <a:buFont typeface="Arial" panose="020B0604020202020204" pitchFamily="34" charset="0"/>
              <a:buChar char="•"/>
            </a:pPr>
            <a:endParaRPr lang="en-US" sz="1600" dirty="0">
              <a:solidFill>
                <a:schemeClr val="tx1"/>
              </a:solidFill>
            </a:endParaRPr>
          </a:p>
          <a:p>
            <a:pPr marL="171450" indent="-171450">
              <a:buFont typeface="Franklin Gothic Book" panose="020B05030201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2003376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10711249" cy="1325563"/>
          </a:xfrm>
        </p:spPr>
        <p:txBody>
          <a:bodyPr>
            <a:normAutofit/>
          </a:bodyPr>
          <a:lstStyle/>
          <a:p>
            <a:r>
              <a:rPr lang="en-US" b="1" dirty="0">
                <a:solidFill>
                  <a:schemeClr val="accent1"/>
                </a:solidFill>
                <a:latin typeface="Expo Sans Pro" panose="020B0503040300020003" pitchFamily="34" charset="0"/>
              </a:rPr>
              <a:t>South Carolina Future Trends</a:t>
            </a:r>
            <a:endParaRPr lang="en-US" b="1" dirty="0">
              <a:solidFill>
                <a:schemeClr val="accent1"/>
              </a:solidFill>
            </a:endParaRP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50" y="2090057"/>
            <a:ext cx="5165124" cy="4072392"/>
          </a:xfrm>
        </p:spPr>
        <p:txBody>
          <a:bodyPr>
            <a:normAutofit fontScale="92500" lnSpcReduction="20000"/>
          </a:bodyPr>
          <a:lstStyle/>
          <a:p>
            <a:r>
              <a:rPr lang="en-US" dirty="0"/>
              <a:t>Interagency Task Force (2022) Predictions based on IPCC6 </a:t>
            </a:r>
          </a:p>
          <a:p>
            <a:r>
              <a:rPr lang="en-US" dirty="0"/>
              <a:t>Global Sea Level Rise:</a:t>
            </a:r>
          </a:p>
          <a:p>
            <a:pPr lvl="1"/>
            <a:r>
              <a:rPr lang="en-US" dirty="0"/>
              <a:t>Thermal Expansion of Water + Melting of Ice</a:t>
            </a:r>
          </a:p>
          <a:p>
            <a:r>
              <a:rPr lang="en-US" dirty="0"/>
              <a:t>Relative Sea Level Rise:</a:t>
            </a:r>
          </a:p>
          <a:p>
            <a:pPr lvl="1"/>
            <a:r>
              <a:rPr lang="en-US" dirty="0"/>
              <a:t>Local Sea Level Rise + Vertical Land Movement</a:t>
            </a:r>
          </a:p>
          <a:p>
            <a:r>
              <a:rPr lang="en-US" dirty="0"/>
              <a:t>Differences between gages mainly due to VLM</a:t>
            </a:r>
          </a:p>
          <a:p>
            <a:endParaRPr lang="en-US" dirty="0"/>
          </a:p>
        </p:txBody>
      </p:sp>
      <p:pic>
        <p:nvPicPr>
          <p:cNvPr id="5" name="Picture 4" descr="Graphical user interface, chart&#10;&#10;Description automatically generated">
            <a:extLst>
              <a:ext uri="{FF2B5EF4-FFF2-40B4-BE49-F238E27FC236}">
                <a16:creationId xmlns:a16="http://schemas.microsoft.com/office/drawing/2014/main" id="{0F9B2051-8CFA-E0D9-99D8-7C1B23EC5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810" y="2517926"/>
            <a:ext cx="5228820" cy="3644523"/>
          </a:xfrm>
          <a:prstGeom prst="rect">
            <a:avLst/>
          </a:prstGeom>
        </p:spPr>
      </p:pic>
      <p:pic>
        <p:nvPicPr>
          <p:cNvPr id="6" name="Picture 5" descr="Map&#10;&#10;Description automatically generated">
            <a:extLst>
              <a:ext uri="{FF2B5EF4-FFF2-40B4-BE49-F238E27FC236}">
                <a16:creationId xmlns:a16="http://schemas.microsoft.com/office/drawing/2014/main" id="{FADB41BE-2001-CE0B-634F-1C78EF29275D}"/>
              </a:ext>
            </a:extLst>
          </p:cNvPr>
          <p:cNvPicPr>
            <a:picLocks noChangeAspect="1"/>
          </p:cNvPicPr>
          <p:nvPr/>
        </p:nvPicPr>
        <p:blipFill rotWithShape="1">
          <a:blip r:embed="rId5"/>
          <a:srcRect l="36681" t="6492" r="16751" b="25587"/>
          <a:stretch/>
        </p:blipFill>
        <p:spPr>
          <a:xfrm>
            <a:off x="8715037" y="487055"/>
            <a:ext cx="2013842" cy="1837944"/>
          </a:xfrm>
          <a:prstGeom prst="rect">
            <a:avLst/>
          </a:prstGeom>
        </p:spPr>
      </p:pic>
    </p:spTree>
    <p:extLst>
      <p:ext uri="{BB962C8B-B14F-4D97-AF65-F5344CB8AC3E}">
        <p14:creationId xmlns:p14="http://schemas.microsoft.com/office/powerpoint/2010/main" val="257932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6314303" cy="1325563"/>
          </a:xfrm>
        </p:spPr>
        <p:txBody>
          <a:bodyPr>
            <a:normAutofit/>
          </a:bodyPr>
          <a:lstStyle/>
          <a:p>
            <a:r>
              <a:rPr lang="en-US" b="1" dirty="0">
                <a:solidFill>
                  <a:schemeClr val="accent1"/>
                </a:solidFill>
                <a:latin typeface="Expo Sans Pro" panose="020B0503040300020003" pitchFamily="34" charset="0"/>
              </a:rPr>
              <a:t>South Carolina Historical Trends</a:t>
            </a:r>
            <a:endParaRPr lang="en-US" b="1" dirty="0">
              <a:solidFill>
                <a:schemeClr val="accent1"/>
              </a:solidFill>
            </a:endParaRP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50" y="2090057"/>
            <a:ext cx="5165124" cy="4072392"/>
          </a:xfrm>
        </p:spPr>
        <p:txBody>
          <a:bodyPr>
            <a:normAutofit fontScale="92500" lnSpcReduction="20000"/>
          </a:bodyPr>
          <a:lstStyle/>
          <a:p>
            <a:r>
              <a:rPr lang="en-US" dirty="0"/>
              <a:t>Differences between gages not consistent in time</a:t>
            </a:r>
          </a:p>
          <a:p>
            <a:r>
              <a:rPr lang="en-US" dirty="0"/>
              <a:t>IATF linearly extrapolates VLM since 1970 into the future</a:t>
            </a:r>
          </a:p>
          <a:p>
            <a:r>
              <a:rPr lang="en-US" dirty="0" err="1"/>
              <a:t>Springmaid</a:t>
            </a:r>
            <a:r>
              <a:rPr lang="en-US" dirty="0"/>
              <a:t> Pier slightly lower, but was higher in the past</a:t>
            </a:r>
          </a:p>
          <a:p>
            <a:r>
              <a:rPr lang="en-US" dirty="0"/>
              <a:t>Charleston chosen as the gage to represent SLR in SC</a:t>
            </a:r>
          </a:p>
        </p:txBody>
      </p:sp>
      <p:pic>
        <p:nvPicPr>
          <p:cNvPr id="4" name="Picture 3" descr="Chart, bar chart&#10;&#10;Description automatically generated">
            <a:extLst>
              <a:ext uri="{FF2B5EF4-FFF2-40B4-BE49-F238E27FC236}">
                <a16:creationId xmlns:a16="http://schemas.microsoft.com/office/drawing/2014/main" id="{26CE0EDB-A66A-510D-D824-D7DCE8D30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455" y="3540181"/>
            <a:ext cx="3688058" cy="2781659"/>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55AB1D06-F254-667F-DE39-4039950CC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3771" y="477943"/>
            <a:ext cx="3931994" cy="2740969"/>
          </a:xfrm>
          <a:prstGeom prst="rect">
            <a:avLst/>
          </a:prstGeom>
        </p:spPr>
      </p:pic>
    </p:spTree>
    <p:extLst>
      <p:ext uri="{BB962C8B-B14F-4D97-AF65-F5344CB8AC3E}">
        <p14:creationId xmlns:p14="http://schemas.microsoft.com/office/powerpoint/2010/main" val="298091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6314303" cy="1325563"/>
          </a:xfrm>
        </p:spPr>
        <p:txBody>
          <a:bodyPr>
            <a:normAutofit/>
          </a:bodyPr>
          <a:lstStyle/>
          <a:p>
            <a:r>
              <a:rPr lang="en-US" b="1" dirty="0">
                <a:solidFill>
                  <a:schemeClr val="accent1"/>
                </a:solidFill>
                <a:latin typeface="Expo Sans Pro" panose="020B0503040300020003" pitchFamily="34" charset="0"/>
              </a:rPr>
              <a:t>SLR Probabilities</a:t>
            </a:r>
            <a:endParaRPr lang="en-US" b="1" dirty="0">
              <a:solidFill>
                <a:schemeClr val="accent1"/>
              </a:solidFill>
            </a:endParaRP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526995" y="1344924"/>
            <a:ext cx="4874796" cy="4310743"/>
          </a:xfrm>
        </p:spPr>
        <p:txBody>
          <a:bodyPr>
            <a:noAutofit/>
          </a:bodyPr>
          <a:lstStyle/>
          <a:p>
            <a:r>
              <a:rPr lang="en-US" sz="2400" dirty="0"/>
              <a:t>Probabilities conditional on global air temperature</a:t>
            </a:r>
          </a:p>
          <a:p>
            <a:r>
              <a:rPr lang="en-US" sz="2400" dirty="0"/>
              <a:t>5 scenarios derived using available models</a:t>
            </a:r>
          </a:p>
          <a:p>
            <a:r>
              <a:rPr lang="en-US" sz="2400" dirty="0"/>
              <a:t>2 scenarios represent processes not included in models based on expert opinions</a:t>
            </a:r>
          </a:p>
          <a:p>
            <a:r>
              <a:rPr lang="en-US" sz="2400" dirty="0"/>
              <a:t>Uncertain scenarios have similar median values but extreme events more likely</a:t>
            </a:r>
          </a:p>
        </p:txBody>
      </p:sp>
      <p:pic>
        <p:nvPicPr>
          <p:cNvPr id="5" name="Picture 4" descr="Table&#10;&#10;Description automatically generated">
            <a:extLst>
              <a:ext uri="{FF2B5EF4-FFF2-40B4-BE49-F238E27FC236}">
                <a16:creationId xmlns:a16="http://schemas.microsoft.com/office/drawing/2014/main" id="{7ABD7F87-5C3C-1534-1F6B-FEDC781BA965}"/>
              </a:ext>
            </a:extLst>
          </p:cNvPr>
          <p:cNvPicPr>
            <a:picLocks noChangeAspect="1"/>
          </p:cNvPicPr>
          <p:nvPr/>
        </p:nvPicPr>
        <p:blipFill>
          <a:blip r:embed="rId4"/>
          <a:stretch>
            <a:fillRect/>
          </a:stretch>
        </p:blipFill>
        <p:spPr>
          <a:xfrm>
            <a:off x="5275955" y="1589971"/>
            <a:ext cx="5943600" cy="4304030"/>
          </a:xfrm>
          <a:prstGeom prst="rect">
            <a:avLst/>
          </a:prstGeom>
        </p:spPr>
      </p:pic>
      <p:sp>
        <p:nvSpPr>
          <p:cNvPr id="6" name="Text Placeholder 11">
            <a:extLst>
              <a:ext uri="{FF2B5EF4-FFF2-40B4-BE49-F238E27FC236}">
                <a16:creationId xmlns:a16="http://schemas.microsoft.com/office/drawing/2014/main" id="{DA4A54B7-012C-5D86-79EB-936F86C0A6BF}"/>
              </a:ext>
            </a:extLst>
          </p:cNvPr>
          <p:cNvSpPr txBox="1">
            <a:spLocks/>
          </p:cNvSpPr>
          <p:nvPr/>
        </p:nvSpPr>
        <p:spPr>
          <a:xfrm>
            <a:off x="6103487" y="1027906"/>
            <a:ext cx="4288537" cy="286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IATF (2022) Table</a:t>
            </a:r>
          </a:p>
        </p:txBody>
      </p:sp>
    </p:spTree>
    <p:extLst>
      <p:ext uri="{BB962C8B-B14F-4D97-AF65-F5344CB8AC3E}">
        <p14:creationId xmlns:p14="http://schemas.microsoft.com/office/powerpoint/2010/main" val="324125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6314303" cy="1325563"/>
          </a:xfrm>
        </p:spPr>
        <p:txBody>
          <a:bodyPr>
            <a:normAutofit/>
          </a:bodyPr>
          <a:lstStyle/>
          <a:p>
            <a:r>
              <a:rPr lang="en-US" b="1" dirty="0">
                <a:solidFill>
                  <a:schemeClr val="accent1"/>
                </a:solidFill>
                <a:latin typeface="Expo Sans Pro" panose="020B0503040300020003" pitchFamily="34" charset="0"/>
              </a:rPr>
              <a:t>SLR Probabilities</a:t>
            </a:r>
            <a:endParaRPr lang="en-US" b="1" dirty="0">
              <a:solidFill>
                <a:schemeClr val="accent1"/>
              </a:solidFill>
            </a:endParaRP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642551" y="1603624"/>
            <a:ext cx="4346289" cy="4072392"/>
          </a:xfrm>
        </p:spPr>
        <p:txBody>
          <a:bodyPr>
            <a:normAutofit/>
          </a:bodyPr>
          <a:lstStyle/>
          <a:p>
            <a:r>
              <a:rPr lang="en-US" dirty="0"/>
              <a:t>GEV provides good fit</a:t>
            </a:r>
          </a:p>
          <a:p>
            <a:r>
              <a:rPr lang="en-US" dirty="0"/>
              <a:t>5 scenarios create one family</a:t>
            </a:r>
          </a:p>
          <a:p>
            <a:r>
              <a:rPr lang="en-US" dirty="0"/>
              <a:t>2 uncertain scenarios much flatter distributions with thicker tails </a:t>
            </a:r>
          </a:p>
        </p:txBody>
      </p:sp>
      <p:pic>
        <p:nvPicPr>
          <p:cNvPr id="4" name="Picture 3" descr="Graphical user interface, chart&#10;&#10;Description automatically generated">
            <a:extLst>
              <a:ext uri="{FF2B5EF4-FFF2-40B4-BE49-F238E27FC236}">
                <a16:creationId xmlns:a16="http://schemas.microsoft.com/office/drawing/2014/main" id="{7AA25899-47F8-F0DD-7DD8-6606FF483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481" y="1690688"/>
            <a:ext cx="5843905" cy="3898265"/>
          </a:xfrm>
          <a:prstGeom prst="rect">
            <a:avLst/>
          </a:prstGeom>
        </p:spPr>
      </p:pic>
    </p:spTree>
    <p:extLst>
      <p:ext uri="{BB962C8B-B14F-4D97-AF65-F5344CB8AC3E}">
        <p14:creationId xmlns:p14="http://schemas.microsoft.com/office/powerpoint/2010/main" val="4126575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10602098" cy="1325563"/>
          </a:xfrm>
        </p:spPr>
        <p:txBody>
          <a:bodyPr>
            <a:normAutofit/>
          </a:bodyPr>
          <a:lstStyle/>
          <a:p>
            <a:r>
              <a:rPr lang="en-US" b="1" dirty="0">
                <a:solidFill>
                  <a:schemeClr val="accent1"/>
                </a:solidFill>
                <a:latin typeface="Expo Sans Pro" panose="020B0503040300020003" pitchFamily="34" charset="0"/>
              </a:rPr>
              <a:t>Superposition of SLR and Storm Surge</a:t>
            </a:r>
            <a:endParaRPr lang="en-US" b="1" dirty="0">
              <a:solidFill>
                <a:schemeClr val="accent1"/>
              </a:solidFill>
            </a:endParaRP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50" y="2090057"/>
            <a:ext cx="5967118" cy="4072392"/>
          </a:xfrm>
        </p:spPr>
        <p:txBody>
          <a:bodyPr>
            <a:normAutofit fontScale="55000" lnSpcReduction="20000"/>
          </a:bodyPr>
          <a:lstStyle/>
          <a:p>
            <a:r>
              <a:rPr lang="en-US" dirty="0"/>
              <a:t>Storm surge and SLR interact non-linearly</a:t>
            </a:r>
          </a:p>
          <a:p>
            <a:r>
              <a:rPr lang="en-US" dirty="0"/>
              <a:t>AR amplification factor introduced to account for  nonlinearities.</a:t>
            </a:r>
          </a:p>
          <a:p>
            <a:r>
              <a:rPr lang="en-US" dirty="0"/>
              <a:t>AR is a function of SLR, storm surge, and location</a:t>
            </a:r>
          </a:p>
          <a:p>
            <a:r>
              <a:rPr lang="en-US" dirty="0"/>
              <a:t>Rule of thumbs not very useful</a:t>
            </a:r>
          </a:p>
          <a:p>
            <a:r>
              <a:rPr lang="en-US" dirty="0"/>
              <a:t>Can be calculated by modeling with and w/o SLR</a:t>
            </a:r>
          </a:p>
          <a:p>
            <a:r>
              <a:rPr lang="en-US" dirty="0"/>
              <a:t>USACE SACS study provides info to calculate AR at many locations across SC</a:t>
            </a:r>
          </a:p>
          <a:p>
            <a:r>
              <a:rPr lang="en-US" dirty="0"/>
              <a:t>This study calculated it for all 5K+ locations and provides them in a spreadsheet</a:t>
            </a:r>
          </a:p>
          <a:p>
            <a:r>
              <a:rPr lang="en-US" dirty="0"/>
              <a:t>Recommend calculating yourself if you use a model to develop storm surge elevations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D5D2F7B-9724-8C08-3F79-E41613D70EF0}"/>
                  </a:ext>
                </a:extLst>
              </p:cNvPr>
              <p:cNvGraphicFramePr>
                <a:graphicFrameLocks noGrp="1"/>
              </p:cNvGraphicFramePr>
              <p:nvPr>
                <p:extLst>
                  <p:ext uri="{D42A27DB-BD31-4B8C-83A1-F6EECF244321}">
                    <p14:modId xmlns:p14="http://schemas.microsoft.com/office/powerpoint/2010/main" val="4178003062"/>
                  </p:ext>
                </p:extLst>
              </p:nvPr>
            </p:nvGraphicFramePr>
            <p:xfrm>
              <a:off x="7023183" y="1463744"/>
              <a:ext cx="3267457" cy="1939392"/>
            </p:xfrm>
            <a:graphic>
              <a:graphicData uri="http://schemas.openxmlformats.org/drawingml/2006/table">
                <a:tbl>
                  <a:tblPr firstRow="1" firstCol="1" bandRow="1">
                    <a:tableStyleId>{5C22544A-7EE6-4342-B048-85BDC9FD1C3A}</a:tableStyleId>
                  </a:tblPr>
                  <a:tblGrid>
                    <a:gridCol w="3267457">
                      <a:extLst>
                        <a:ext uri="{9D8B030D-6E8A-4147-A177-3AD203B41FA5}">
                          <a16:colId xmlns:a16="http://schemas.microsoft.com/office/drawing/2014/main" val="3812590775"/>
                        </a:ext>
                      </a:extLst>
                    </a:gridCol>
                  </a:tblGrid>
                  <a:tr h="1939392">
                    <a:tc>
                      <a:txBody>
                        <a:bodyPr/>
                        <a:lstStyle/>
                        <a:p>
                          <a:pPr marL="0" marR="0" indent="0" algn="l" defTabSz="914400" rtl="0" eaLnBrk="1" latinLnBrk="0" hangingPunct="1">
                            <a:lnSpc>
                              <a:spcPct val="120000"/>
                            </a:lnSpc>
                            <a:spcBef>
                              <a:spcPts val="0"/>
                            </a:spcBef>
                            <a:spcAft>
                              <a:spcPts val="0"/>
                            </a:spcAft>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400" b="0" i="1" kern="1200" spc="50" smtClean="0">
                                        <a:solidFill>
                                          <a:schemeClr val="tx1"/>
                                        </a:solidFill>
                                        <a:latin typeface="Cambria Math" panose="02040503050406030204" pitchFamily="18" charset="0"/>
                                        <a:ea typeface="+mn-ea"/>
                                        <a:cs typeface="+mn-cs"/>
                                      </a:rPr>
                                    </m:ctrlPr>
                                  </m:sSubPr>
                                  <m:e>
                                    <m:r>
                                      <a:rPr lang="en-US" sz="2400" b="0" kern="1200" spc="50">
                                        <a:solidFill>
                                          <a:schemeClr val="tx1"/>
                                        </a:solidFill>
                                        <a:latin typeface="Cambria Math" panose="02040503050406030204" pitchFamily="18" charset="0"/>
                                        <a:ea typeface="+mn-ea"/>
                                        <a:cs typeface="+mn-cs"/>
                                      </a:rPr>
                                      <m:t>𝜂</m:t>
                                    </m:r>
                                  </m:e>
                                  <m:sub>
                                    <m:r>
                                      <a:rPr lang="en-US" sz="2400" b="0" kern="1200" spc="50">
                                        <a:solidFill>
                                          <a:schemeClr val="tx1"/>
                                        </a:solidFill>
                                        <a:latin typeface="Cambria Math" panose="02040503050406030204" pitchFamily="18" charset="0"/>
                                        <a:ea typeface="+mn-ea"/>
                                        <a:cs typeface="+mn-cs"/>
                                      </a:rPr>
                                      <m:t>2</m:t>
                                    </m:r>
                                  </m:sub>
                                </m:sSub>
                                <m:r>
                                  <a:rPr lang="en-US" sz="2400" b="0" kern="1200" spc="50">
                                    <a:solidFill>
                                      <a:schemeClr val="tx1"/>
                                    </a:solidFill>
                                    <a:latin typeface="Cambria Math" panose="02040503050406030204" pitchFamily="18" charset="0"/>
                                    <a:ea typeface="+mn-ea"/>
                                    <a:cs typeface="+mn-cs"/>
                                  </a:rPr>
                                  <m:t>=</m:t>
                                </m:r>
                                <m:sSub>
                                  <m:sSubPr>
                                    <m:ctrlPr>
                                      <a:rPr lang="en-US" sz="2400" b="0" i="1" kern="1200" spc="50">
                                        <a:solidFill>
                                          <a:schemeClr val="tx1"/>
                                        </a:solidFill>
                                        <a:latin typeface="Cambria Math" panose="02040503050406030204" pitchFamily="18" charset="0"/>
                                        <a:ea typeface="+mn-ea"/>
                                        <a:cs typeface="+mn-cs"/>
                                      </a:rPr>
                                    </m:ctrlPr>
                                  </m:sSubPr>
                                  <m:e>
                                    <m:r>
                                      <a:rPr lang="en-US" sz="2400" b="0" kern="1200" spc="50">
                                        <a:solidFill>
                                          <a:schemeClr val="tx1"/>
                                        </a:solidFill>
                                        <a:latin typeface="Cambria Math" panose="02040503050406030204" pitchFamily="18" charset="0"/>
                                        <a:ea typeface="+mn-ea"/>
                                        <a:cs typeface="+mn-cs"/>
                                      </a:rPr>
                                      <m:t>𝜂</m:t>
                                    </m:r>
                                  </m:e>
                                  <m:sub>
                                    <m:r>
                                      <a:rPr lang="en-US" sz="2400" b="0" kern="1200" spc="50">
                                        <a:solidFill>
                                          <a:schemeClr val="tx1"/>
                                        </a:solidFill>
                                        <a:latin typeface="Cambria Math" panose="02040503050406030204" pitchFamily="18" charset="0"/>
                                        <a:ea typeface="+mn-ea"/>
                                        <a:cs typeface="+mn-cs"/>
                                      </a:rPr>
                                      <m:t>1</m:t>
                                    </m:r>
                                  </m:sub>
                                </m:sSub>
                                <m:r>
                                  <a:rPr lang="en-US" sz="2400" b="0" kern="1200" spc="50">
                                    <a:solidFill>
                                      <a:schemeClr val="tx1"/>
                                    </a:solidFill>
                                    <a:latin typeface="Cambria Math" panose="02040503050406030204" pitchFamily="18" charset="0"/>
                                    <a:ea typeface="+mn-ea"/>
                                    <a:cs typeface="+mn-cs"/>
                                  </a:rPr>
                                  <m:t>+</m:t>
                                </m:r>
                                <m:d>
                                  <m:dPr>
                                    <m:ctrlPr>
                                      <a:rPr lang="en-US" sz="2400" b="0" i="1" kern="1200" spc="50">
                                        <a:solidFill>
                                          <a:schemeClr val="tx1"/>
                                        </a:solidFill>
                                        <a:latin typeface="Cambria Math" panose="02040503050406030204" pitchFamily="18" charset="0"/>
                                        <a:ea typeface="+mn-ea"/>
                                        <a:cs typeface="+mn-cs"/>
                                      </a:rPr>
                                    </m:ctrlPr>
                                  </m:dPr>
                                  <m:e>
                                    <m:r>
                                      <a:rPr lang="en-US" sz="2400" b="0" kern="1200" spc="50">
                                        <a:solidFill>
                                          <a:schemeClr val="tx1"/>
                                        </a:solidFill>
                                        <a:latin typeface="Cambria Math" panose="02040503050406030204" pitchFamily="18" charset="0"/>
                                        <a:ea typeface="+mn-ea"/>
                                        <a:cs typeface="+mn-cs"/>
                                      </a:rPr>
                                      <m:t>𝐴𝑅</m:t>
                                    </m:r>
                                  </m:e>
                                </m:d>
                                <m:d>
                                  <m:dPr>
                                    <m:ctrlPr>
                                      <a:rPr lang="en-US" sz="2400" b="0" i="1" kern="1200" spc="50">
                                        <a:solidFill>
                                          <a:schemeClr val="tx1"/>
                                        </a:solidFill>
                                        <a:latin typeface="Cambria Math" panose="02040503050406030204" pitchFamily="18" charset="0"/>
                                        <a:ea typeface="+mn-ea"/>
                                        <a:cs typeface="+mn-cs"/>
                                      </a:rPr>
                                    </m:ctrlPr>
                                  </m:dPr>
                                  <m:e>
                                    <m:r>
                                      <a:rPr lang="en-US" sz="2400" b="0" kern="1200" spc="50">
                                        <a:solidFill>
                                          <a:schemeClr val="tx1"/>
                                        </a:solidFill>
                                        <a:latin typeface="Cambria Math" panose="02040503050406030204" pitchFamily="18" charset="0"/>
                                        <a:ea typeface="+mn-ea"/>
                                        <a:cs typeface="+mn-cs"/>
                                      </a:rPr>
                                      <m:t>𝑆𝐿𝑅</m:t>
                                    </m:r>
                                  </m:e>
                                </m:d>
                              </m:oMath>
                            </m:oMathPara>
                          </a14:m>
                          <a:endParaRPr lang="en-US" sz="2400" b="0" kern="1200" spc="50" dirty="0">
                            <a:solidFill>
                              <a:schemeClr val="tx1"/>
                            </a:solidFill>
                            <a:latin typeface="Franklin Gothic Book" panose="020B05030201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2400" b="0" kern="1200" spc="50" dirty="0">
                              <a:solidFill>
                                <a:schemeClr val="tx1"/>
                              </a:solidFill>
                              <a:latin typeface="Franklin Gothic Book" panose="020B0503020102020204" pitchFamily="34" charset="0"/>
                              <a:ea typeface="+mn-ea"/>
                              <a:cs typeface="+mn-cs"/>
                            </a:rPr>
                            <a:t> </a:t>
                          </a:r>
                          <a14:m>
                            <m:oMath xmlns:m="http://schemas.openxmlformats.org/officeDocument/2006/math">
                              <m:sSub>
                                <m:sSubPr>
                                  <m:ctrlPr>
                                    <a:rPr lang="en-US" sz="2400" b="0" i="1" kern="1200" spc="50" smtClean="0">
                                      <a:solidFill>
                                        <a:schemeClr val="tx1"/>
                                      </a:solidFill>
                                      <a:latin typeface="Cambria Math" panose="02040503050406030204" pitchFamily="18" charset="0"/>
                                      <a:ea typeface="+mn-ea"/>
                                      <a:cs typeface="+mn-cs"/>
                                    </a:rPr>
                                  </m:ctrlPr>
                                </m:sSubPr>
                                <m:e>
                                  <m:r>
                                    <a:rPr lang="en-US" sz="2400" b="0" kern="1200" spc="50">
                                      <a:solidFill>
                                        <a:schemeClr val="tx1"/>
                                      </a:solidFill>
                                      <a:latin typeface="Cambria Math" panose="02040503050406030204" pitchFamily="18" charset="0"/>
                                      <a:ea typeface="+mn-ea"/>
                                      <a:cs typeface="+mn-cs"/>
                                    </a:rPr>
                                    <m:t>𝜂</m:t>
                                  </m:r>
                                </m:e>
                                <m:sub>
                                  <m:r>
                                    <a:rPr lang="en-US" sz="2400" b="0" kern="1200" spc="50">
                                      <a:solidFill>
                                        <a:schemeClr val="tx1"/>
                                      </a:solidFill>
                                      <a:latin typeface="Cambria Math" panose="02040503050406030204" pitchFamily="18" charset="0"/>
                                      <a:ea typeface="+mn-ea"/>
                                      <a:cs typeface="+mn-cs"/>
                                    </a:rPr>
                                    <m:t>2</m:t>
                                  </m:r>
                                </m:sub>
                              </m:sSub>
                              <m:r>
                                <a:rPr lang="en-US" sz="2400" b="0" i="1" kern="1200" spc="50" smtClean="0">
                                  <a:solidFill>
                                    <a:schemeClr val="tx1"/>
                                  </a:solidFill>
                                  <a:latin typeface="Cambria Math" panose="02040503050406030204" pitchFamily="18" charset="0"/>
                                  <a:ea typeface="+mn-ea"/>
                                  <a:cs typeface="+mn-cs"/>
                                </a:rPr>
                                <m:t> </m:t>
                              </m:r>
                              <m:r>
                                <a:rPr lang="en-US" sz="2400" b="0" i="1" kern="1200" spc="50" smtClean="0">
                                  <a:solidFill>
                                    <a:schemeClr val="tx1"/>
                                  </a:solidFill>
                                  <a:latin typeface="Cambria Math" panose="02040503050406030204" pitchFamily="18" charset="0"/>
                                  <a:ea typeface="+mn-ea"/>
                                  <a:cs typeface="+mn-cs"/>
                                </a:rPr>
                                <m:t>𝑊𝑆𝐸</m:t>
                              </m:r>
                            </m:oMath>
                          </a14:m>
                          <a:r>
                            <a:rPr lang="en-US" sz="2400" b="0" kern="1200" spc="50" dirty="0">
                              <a:solidFill>
                                <a:schemeClr val="tx1"/>
                              </a:solidFill>
                              <a:latin typeface="Franklin Gothic Book" panose="020B0503020102020204" pitchFamily="34" charset="0"/>
                              <a:ea typeface="+mn-ea"/>
                              <a:cs typeface="+mn-cs"/>
                            </a:rPr>
                            <a:t> with SLR</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2400" b="0" kern="1200" spc="50" dirty="0">
                              <a:solidFill>
                                <a:schemeClr val="tx1"/>
                              </a:solidFill>
                              <a:latin typeface="Franklin Gothic Book" panose="020B0503020102020204" pitchFamily="34" charset="0"/>
                              <a:ea typeface="+mn-ea"/>
                              <a:cs typeface="+mn-cs"/>
                            </a:rPr>
                            <a:t> </a:t>
                          </a:r>
                          <a14:m>
                            <m:oMath xmlns:m="http://schemas.openxmlformats.org/officeDocument/2006/math">
                              <m:sSub>
                                <m:sSubPr>
                                  <m:ctrlPr>
                                    <a:rPr lang="en-US" sz="2400" b="0" i="1" kern="1200" spc="50" smtClean="0">
                                      <a:solidFill>
                                        <a:schemeClr val="tx1"/>
                                      </a:solidFill>
                                      <a:latin typeface="Cambria Math" panose="02040503050406030204" pitchFamily="18" charset="0"/>
                                      <a:ea typeface="+mn-ea"/>
                                      <a:cs typeface="+mn-cs"/>
                                    </a:rPr>
                                  </m:ctrlPr>
                                </m:sSubPr>
                                <m:e>
                                  <m:r>
                                    <a:rPr lang="en-US" sz="2400" b="0" kern="1200" spc="50">
                                      <a:solidFill>
                                        <a:schemeClr val="tx1"/>
                                      </a:solidFill>
                                      <a:latin typeface="Cambria Math" panose="02040503050406030204" pitchFamily="18" charset="0"/>
                                      <a:ea typeface="+mn-ea"/>
                                      <a:cs typeface="+mn-cs"/>
                                    </a:rPr>
                                    <m:t>𝜂</m:t>
                                  </m:r>
                                </m:e>
                                <m:sub>
                                  <m:r>
                                    <a:rPr lang="en-US" sz="2400" b="0" i="0" kern="1200" spc="50" smtClean="0">
                                      <a:solidFill>
                                        <a:schemeClr val="tx1"/>
                                      </a:solidFill>
                                      <a:latin typeface="Cambria Math" panose="02040503050406030204" pitchFamily="18" charset="0"/>
                                      <a:ea typeface="+mn-ea"/>
                                      <a:cs typeface="+mn-cs"/>
                                    </a:rPr>
                                    <m:t>1</m:t>
                                  </m:r>
                                </m:sub>
                              </m:sSub>
                              <m:r>
                                <a:rPr lang="en-US" sz="2400" b="0" i="1" kern="1200" spc="50" smtClean="0">
                                  <a:solidFill>
                                    <a:schemeClr val="tx1"/>
                                  </a:solidFill>
                                  <a:latin typeface="Cambria Math" panose="02040503050406030204" pitchFamily="18" charset="0"/>
                                  <a:ea typeface="+mn-ea"/>
                                  <a:cs typeface="+mn-cs"/>
                                </a:rPr>
                                <m:t> </m:t>
                              </m:r>
                              <m:r>
                                <a:rPr lang="en-US" sz="2400" b="0" i="1" kern="1200" spc="50" smtClean="0">
                                  <a:solidFill>
                                    <a:schemeClr val="tx1"/>
                                  </a:solidFill>
                                  <a:latin typeface="Cambria Math" panose="02040503050406030204" pitchFamily="18" charset="0"/>
                                  <a:ea typeface="+mn-ea"/>
                                  <a:cs typeface="+mn-cs"/>
                                </a:rPr>
                                <m:t>𝑊𝑆𝐸</m:t>
                              </m:r>
                            </m:oMath>
                          </a14:m>
                          <a:r>
                            <a:rPr lang="en-US" sz="2400" b="0" kern="1200" spc="50" dirty="0">
                              <a:solidFill>
                                <a:schemeClr val="tx1"/>
                              </a:solidFill>
                              <a:latin typeface="Franklin Gothic Book" panose="020B0503020102020204" pitchFamily="34" charset="0"/>
                              <a:ea typeface="+mn-ea"/>
                              <a:cs typeface="+mn-cs"/>
                            </a:rPr>
                            <a:t> w/o SLR</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2400" b="0" kern="1200" spc="50" dirty="0">
                              <a:solidFill>
                                <a:schemeClr val="tx1"/>
                              </a:solidFill>
                              <a:latin typeface="Franklin Gothic Book" panose="020B0503020102020204" pitchFamily="34" charset="0"/>
                              <a:ea typeface="+mn-ea"/>
                              <a:cs typeface="+mn-cs"/>
                            </a:rPr>
                            <a:t>AR Amplification Factor</a:t>
                          </a:r>
                        </a:p>
                      </a:txBody>
                      <a:tcPr marL="68580" marR="68580" marT="0" marB="0">
                        <a:solidFill>
                          <a:schemeClr val="accent6">
                            <a:lumMod val="40000"/>
                            <a:lumOff val="60000"/>
                          </a:schemeClr>
                        </a:solidFill>
                      </a:tcPr>
                    </a:tc>
                    <a:extLst>
                      <a:ext uri="{0D108BD9-81ED-4DB2-BD59-A6C34878D82A}">
                        <a16:rowId xmlns:a16="http://schemas.microsoft.com/office/drawing/2014/main" val="1043807408"/>
                      </a:ext>
                    </a:extLst>
                  </a:tr>
                </a:tbl>
              </a:graphicData>
            </a:graphic>
          </p:graphicFrame>
        </mc:Choice>
        <mc:Fallback xmlns="">
          <p:graphicFrame>
            <p:nvGraphicFramePr>
              <p:cNvPr id="5" name="Table 4">
                <a:extLst>
                  <a:ext uri="{FF2B5EF4-FFF2-40B4-BE49-F238E27FC236}">
                    <a16:creationId xmlns:a16="http://schemas.microsoft.com/office/drawing/2014/main" id="{DD5D2F7B-9724-8C08-3F79-E41613D70EF0}"/>
                  </a:ext>
                </a:extLst>
              </p:cNvPr>
              <p:cNvGraphicFramePr>
                <a:graphicFrameLocks noGrp="1"/>
              </p:cNvGraphicFramePr>
              <p:nvPr>
                <p:extLst>
                  <p:ext uri="{D42A27DB-BD31-4B8C-83A1-F6EECF244321}">
                    <p14:modId xmlns:p14="http://schemas.microsoft.com/office/powerpoint/2010/main" val="4178003062"/>
                  </p:ext>
                </p:extLst>
              </p:nvPr>
            </p:nvGraphicFramePr>
            <p:xfrm>
              <a:off x="7023183" y="1463744"/>
              <a:ext cx="3267457" cy="1939392"/>
            </p:xfrm>
            <a:graphic>
              <a:graphicData uri="http://schemas.openxmlformats.org/drawingml/2006/table">
                <a:tbl>
                  <a:tblPr firstRow="1" firstCol="1" bandRow="1">
                    <a:tableStyleId>{5C22544A-7EE6-4342-B048-85BDC9FD1C3A}</a:tableStyleId>
                  </a:tblPr>
                  <a:tblGrid>
                    <a:gridCol w="3267457">
                      <a:extLst>
                        <a:ext uri="{9D8B030D-6E8A-4147-A177-3AD203B41FA5}">
                          <a16:colId xmlns:a16="http://schemas.microsoft.com/office/drawing/2014/main" val="3812590775"/>
                        </a:ext>
                      </a:extLst>
                    </a:gridCol>
                  </a:tblGrid>
                  <a:tr h="1939392">
                    <a:tc>
                      <a:txBody>
                        <a:bodyPr/>
                        <a:lstStyle/>
                        <a:p>
                          <a:endParaRPr lang="en-US"/>
                        </a:p>
                      </a:txBody>
                      <a:tcPr marL="68580" marR="68580" marT="0" marB="0">
                        <a:blipFill>
                          <a:blip r:embed="rId4"/>
                          <a:stretch>
                            <a:fillRect l="-186" t="-313" r="-745" b="-1254"/>
                          </a:stretch>
                        </a:blipFill>
                      </a:tcPr>
                    </a:tc>
                    <a:extLst>
                      <a:ext uri="{0D108BD9-81ED-4DB2-BD59-A6C34878D82A}">
                        <a16:rowId xmlns:a16="http://schemas.microsoft.com/office/drawing/2014/main" val="1043807408"/>
                      </a:ext>
                    </a:extLst>
                  </a:tr>
                </a:tbl>
              </a:graphicData>
            </a:graphic>
          </p:graphicFrame>
        </mc:Fallback>
      </mc:AlternateContent>
      <p:pic>
        <p:nvPicPr>
          <p:cNvPr id="6" name="Picture 5" descr="Graphical user interface, chart&#10;&#10;Description automatically generated">
            <a:extLst>
              <a:ext uri="{FF2B5EF4-FFF2-40B4-BE49-F238E27FC236}">
                <a16:creationId xmlns:a16="http://schemas.microsoft.com/office/drawing/2014/main" id="{38000088-AD78-6B5F-0496-74F516A40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1513" y="3176191"/>
            <a:ext cx="4470799" cy="3224405"/>
          </a:xfrm>
          <a:prstGeom prst="rect">
            <a:avLst/>
          </a:prstGeom>
        </p:spPr>
      </p:pic>
    </p:spTree>
    <p:extLst>
      <p:ext uri="{BB962C8B-B14F-4D97-AF65-F5344CB8AC3E}">
        <p14:creationId xmlns:p14="http://schemas.microsoft.com/office/powerpoint/2010/main" val="3459852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6314303" cy="1325563"/>
          </a:xfrm>
        </p:spPr>
        <p:txBody>
          <a:bodyPr>
            <a:normAutofit/>
          </a:bodyPr>
          <a:lstStyle/>
          <a:p>
            <a:r>
              <a:rPr lang="en-US" b="1" dirty="0">
                <a:solidFill>
                  <a:schemeClr val="accent1"/>
                </a:solidFill>
                <a:latin typeface="Expo Sans Pro" panose="020B0503040300020003" pitchFamily="34" charset="0"/>
              </a:rPr>
              <a:t>Monte Carlo Simulations</a:t>
            </a:r>
            <a:endParaRPr lang="en-US" b="1" dirty="0">
              <a:solidFill>
                <a:schemeClr val="accent1"/>
              </a:solidFill>
            </a:endParaRP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49" y="2090057"/>
            <a:ext cx="10317891" cy="4072392"/>
          </a:xfrm>
        </p:spPr>
        <p:txBody>
          <a:bodyPr>
            <a:normAutofit fontScale="92500" lnSpcReduction="20000"/>
          </a:bodyPr>
          <a:lstStyle/>
          <a:p>
            <a:r>
              <a:rPr lang="en-US" dirty="0"/>
              <a:t>Pick a SLR from the SLR Distribution</a:t>
            </a:r>
          </a:p>
          <a:p>
            <a:r>
              <a:rPr lang="en-US" dirty="0"/>
              <a:t>Create Time series of SLR </a:t>
            </a:r>
          </a:p>
          <a:p>
            <a:r>
              <a:rPr lang="en-US" dirty="0"/>
              <a:t>For each year pick a surge event from the Storm Surge Distribution</a:t>
            </a:r>
          </a:p>
          <a:p>
            <a:r>
              <a:rPr lang="en-US" dirty="0"/>
              <a:t>Combine SLR and storm surge using AR for each year</a:t>
            </a:r>
          </a:p>
          <a:p>
            <a:r>
              <a:rPr lang="en-US" dirty="0"/>
              <a:t>One realization of the lifetime of the structure</a:t>
            </a:r>
          </a:p>
          <a:p>
            <a:r>
              <a:rPr lang="en-US" dirty="0"/>
              <a:t>Repeat steps above 100,000 times to get 100,000 lifetimes</a:t>
            </a:r>
          </a:p>
          <a:p>
            <a:r>
              <a:rPr lang="en-US" dirty="0"/>
              <a:t>Use referred Design SLR Method</a:t>
            </a:r>
          </a:p>
          <a:p>
            <a:r>
              <a:rPr lang="en-US" dirty="0"/>
              <a:t>Provide framework for more advanced approaches</a:t>
            </a:r>
          </a:p>
        </p:txBody>
      </p:sp>
    </p:spTree>
    <p:extLst>
      <p:ext uri="{BB962C8B-B14F-4D97-AF65-F5344CB8AC3E}">
        <p14:creationId xmlns:p14="http://schemas.microsoft.com/office/powerpoint/2010/main" val="54134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487174" y="1342997"/>
            <a:ext cx="10515600" cy="1353312"/>
          </a:xfrm>
        </p:spPr>
        <p:txBody>
          <a:bodyPr>
            <a:normAutofit fontScale="90000"/>
          </a:bodyPr>
          <a:lstStyle/>
          <a:p>
            <a:br>
              <a:rPr lang="en-US" dirty="0">
                <a:solidFill>
                  <a:schemeClr val="accent1"/>
                </a:solidFill>
              </a:rPr>
            </a:br>
            <a:r>
              <a:rPr lang="en-US" b="1" dirty="0">
                <a:solidFill>
                  <a:schemeClr val="accent1"/>
                </a:solidFill>
                <a:latin typeface="Expo Sans Pro" panose="020B0503040300020003" pitchFamily="34" charset="0"/>
              </a:rPr>
              <a:t>Is your state a coastal (sea) state?</a:t>
            </a:r>
            <a:br>
              <a:rPr lang="en-US" b="1" dirty="0">
                <a:solidFill>
                  <a:schemeClr val="accent1"/>
                </a:solidFill>
                <a:latin typeface="Expo Sans Pro" panose="020B0503040300020003" pitchFamily="34" charset="0"/>
              </a:rPr>
            </a:br>
            <a:br>
              <a:rPr lang="en-US" dirty="0">
                <a:solidFill>
                  <a:schemeClr val="accent1"/>
                </a:solidFill>
                <a:latin typeface="Expo Sans Pro" panose="020B0503040300020003" pitchFamily="34" charset="0"/>
              </a:rPr>
            </a:br>
            <a:br>
              <a:rPr lang="en-US" sz="3100" dirty="0">
                <a:latin typeface="+mn-lt"/>
                <a:ea typeface="+mn-ea"/>
                <a:cs typeface="+mn-cs"/>
              </a:rPr>
            </a:br>
            <a:r>
              <a:rPr lang="en-US" sz="3100" dirty="0">
                <a:latin typeface="+mn-lt"/>
                <a:ea typeface="+mn-ea"/>
                <a:cs typeface="+mn-cs"/>
              </a:rPr>
              <a:t> </a:t>
            </a:r>
            <a:br>
              <a:rPr lang="en-US" sz="3100" dirty="0">
                <a:latin typeface="+mn-lt"/>
                <a:ea typeface="+mn-ea"/>
                <a:cs typeface="+mn-cs"/>
              </a:rPr>
            </a:br>
            <a:br>
              <a:rPr lang="en-US" sz="3100" dirty="0">
                <a:latin typeface="+mn-lt"/>
                <a:ea typeface="+mn-ea"/>
                <a:cs typeface="+mn-cs"/>
              </a:rPr>
            </a:br>
            <a:br>
              <a:rPr lang="en-US" sz="3100" dirty="0">
                <a:latin typeface="+mn-lt"/>
                <a:ea typeface="+mn-ea"/>
                <a:cs typeface="+mn-cs"/>
              </a:rPr>
            </a:br>
            <a:endParaRPr lang="en-US" sz="3100" dirty="0">
              <a:latin typeface="+mn-lt"/>
              <a:ea typeface="+mn-ea"/>
              <a:cs typeface="+mn-cs"/>
            </a:endParaRPr>
          </a:p>
        </p:txBody>
      </p:sp>
      <p:sp>
        <p:nvSpPr>
          <p:cNvPr id="5" name="Title 1">
            <a:extLst>
              <a:ext uri="{FF2B5EF4-FFF2-40B4-BE49-F238E27FC236}">
                <a16:creationId xmlns:a16="http://schemas.microsoft.com/office/drawing/2014/main" id="{F6AEA95F-A6A6-2B2C-8C2E-1FBC0795E3EC}"/>
              </a:ext>
            </a:extLst>
          </p:cNvPr>
          <p:cNvSpPr>
            <a:spLocks noGrp="1"/>
          </p:cNvSpPr>
          <p:nvPr>
            <p:ph idx="1"/>
          </p:nvPr>
        </p:nvSpPr>
        <p:spPr>
          <a:xfrm>
            <a:off x="1486850" y="1499571"/>
            <a:ext cx="4811657" cy="4351337"/>
          </a:xfrm>
        </p:spPr>
        <p:txBody>
          <a:bodyPr>
            <a:normAutofit fontScale="97500"/>
          </a:bodyPr>
          <a:lstStyle/>
          <a:p>
            <a:pPr marL="514350" indent="-514350">
              <a:buFont typeface="+mj-lt"/>
              <a:buAutoNum type="arabicPeriod"/>
            </a:pPr>
            <a:r>
              <a:rPr lang="en-US" sz="3700" dirty="0">
                <a:latin typeface="Expo Sans Pro Cond" panose="020B0506040300020003" pitchFamily="34" charset="0"/>
              </a:rPr>
              <a:t>Yes</a:t>
            </a:r>
          </a:p>
          <a:p>
            <a:pPr marL="514350" indent="-514350">
              <a:buFont typeface="+mj-lt"/>
              <a:buAutoNum type="arabicPeriod"/>
            </a:pPr>
            <a:r>
              <a:rPr lang="en-US" sz="3700" dirty="0">
                <a:latin typeface="Expo Sans Pro Cond" panose="020B0506040300020003" pitchFamily="34" charset="0"/>
              </a:rPr>
              <a:t>No </a:t>
            </a:r>
            <a:br>
              <a:rPr lang="en-US" sz="3100" dirty="0">
                <a:latin typeface="+mn-lt"/>
                <a:ea typeface="+mn-ea"/>
                <a:cs typeface="+mn-cs"/>
              </a:rPr>
            </a:br>
            <a:br>
              <a:rPr lang="en-US" sz="3100" dirty="0">
                <a:latin typeface="+mn-lt"/>
                <a:ea typeface="+mn-ea"/>
                <a:cs typeface="+mn-cs"/>
              </a:rPr>
            </a:br>
            <a:endParaRPr lang="en-US" sz="3100" dirty="0">
              <a:latin typeface="+mn-lt"/>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463" y="2696309"/>
            <a:ext cx="7054516" cy="3406009"/>
          </a:xfrm>
          <a:prstGeom prst="rect">
            <a:avLst/>
          </a:prstGeom>
        </p:spPr>
      </p:pic>
    </p:spTree>
    <p:extLst>
      <p:ext uri="{BB962C8B-B14F-4D97-AF65-F5344CB8AC3E}">
        <p14:creationId xmlns:p14="http://schemas.microsoft.com/office/powerpoint/2010/main" val="612702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6314303" cy="1325563"/>
          </a:xfrm>
        </p:spPr>
        <p:txBody>
          <a:bodyPr>
            <a:normAutofit/>
          </a:bodyPr>
          <a:lstStyle/>
          <a:p>
            <a:r>
              <a:rPr lang="en-US" b="1" dirty="0">
                <a:solidFill>
                  <a:schemeClr val="accent1"/>
                </a:solidFill>
                <a:latin typeface="Expo Sans Pro" panose="020B0503040300020003" pitchFamily="34" charset="0"/>
              </a:rPr>
              <a:t>Lifetime Exceedance (LTE)</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49" y="2090057"/>
            <a:ext cx="6227805" cy="4072392"/>
          </a:xfrm>
        </p:spPr>
        <p:txBody>
          <a:bodyPr>
            <a:normAutofit fontScale="92500" lnSpcReduction="10000"/>
          </a:bodyPr>
          <a:lstStyle/>
          <a:p>
            <a:r>
              <a:rPr lang="en-US" dirty="0"/>
              <a:t>Keep Probability of Lifetime Exceedance constant</a:t>
            </a:r>
          </a:p>
          <a:p>
            <a:r>
              <a:rPr lang="en-US" dirty="0"/>
              <a:t>In case of no SLR</a:t>
            </a:r>
          </a:p>
          <a:p>
            <a:r>
              <a:rPr lang="en-US" dirty="0"/>
              <a:t>100-year event 1% Probability of Exceedance annually</a:t>
            </a:r>
          </a:p>
          <a:p>
            <a:r>
              <a:rPr lang="en-US" dirty="0"/>
              <a:t>75-year lifetime 53% Probability of Exceedance</a:t>
            </a:r>
          </a:p>
          <a:p>
            <a:r>
              <a:rPr lang="en-US" dirty="0"/>
              <a:t>Find 53% Probability of Exceedance with SLR</a:t>
            </a:r>
          </a:p>
          <a:p>
            <a:r>
              <a:rPr lang="en-US" dirty="0"/>
              <a:t>Recommended by IATF</a:t>
            </a:r>
          </a:p>
        </p:txBody>
      </p:sp>
      <p:graphicFrame>
        <p:nvGraphicFramePr>
          <p:cNvPr id="4" name="Table 3">
            <a:extLst>
              <a:ext uri="{FF2B5EF4-FFF2-40B4-BE49-F238E27FC236}">
                <a16:creationId xmlns:a16="http://schemas.microsoft.com/office/drawing/2014/main" id="{E380AA86-5FA9-08C7-5A2D-7303A42BC8D4}"/>
              </a:ext>
            </a:extLst>
          </p:cNvPr>
          <p:cNvGraphicFramePr>
            <a:graphicFrameLocks noGrp="1"/>
          </p:cNvGraphicFramePr>
          <p:nvPr>
            <p:extLst>
              <p:ext uri="{D42A27DB-BD31-4B8C-83A1-F6EECF244321}">
                <p14:modId xmlns:p14="http://schemas.microsoft.com/office/powerpoint/2010/main" val="2317632438"/>
              </p:ext>
            </p:extLst>
          </p:nvPr>
        </p:nvGraphicFramePr>
        <p:xfrm>
          <a:off x="7420317" y="2232447"/>
          <a:ext cx="3759585" cy="3235911"/>
        </p:xfrm>
        <a:graphic>
          <a:graphicData uri="http://schemas.openxmlformats.org/drawingml/2006/table">
            <a:tbl>
              <a:tblPr firstRow="1" firstCol="1" bandRow="1">
                <a:tableStyleId>{5C22544A-7EE6-4342-B048-85BDC9FD1C3A}</a:tableStyleId>
              </a:tblPr>
              <a:tblGrid>
                <a:gridCol w="1787670">
                  <a:extLst>
                    <a:ext uri="{9D8B030D-6E8A-4147-A177-3AD203B41FA5}">
                      <a16:colId xmlns:a16="http://schemas.microsoft.com/office/drawing/2014/main" val="1465593794"/>
                    </a:ext>
                  </a:extLst>
                </a:gridCol>
                <a:gridCol w="717060">
                  <a:extLst>
                    <a:ext uri="{9D8B030D-6E8A-4147-A177-3AD203B41FA5}">
                      <a16:colId xmlns:a16="http://schemas.microsoft.com/office/drawing/2014/main" val="3892719866"/>
                    </a:ext>
                  </a:extLst>
                </a:gridCol>
                <a:gridCol w="1254855">
                  <a:extLst>
                    <a:ext uri="{9D8B030D-6E8A-4147-A177-3AD203B41FA5}">
                      <a16:colId xmlns:a16="http://schemas.microsoft.com/office/drawing/2014/main" val="2285825171"/>
                    </a:ext>
                  </a:extLst>
                </a:gridCol>
              </a:tblGrid>
              <a:tr h="890271">
                <a:tc>
                  <a:txBody>
                    <a:bodyPr/>
                    <a:lstStyle/>
                    <a:p>
                      <a:pPr marL="0" marR="0" algn="ctr">
                        <a:lnSpc>
                          <a:spcPct val="107000"/>
                        </a:lnSpc>
                        <a:spcBef>
                          <a:spcPts val="0"/>
                        </a:spcBef>
                        <a:spcAft>
                          <a:spcPts val="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LTE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EOL Median SLR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239788285"/>
                  </a:ext>
                </a:extLst>
              </a:tr>
              <a:tr h="320472">
                <a:tc>
                  <a:txBody>
                    <a:bodyPr/>
                    <a:lstStyle/>
                    <a:p>
                      <a:pPr marL="0" marR="0" algn="ctr">
                        <a:lnSpc>
                          <a:spcPct val="107000"/>
                        </a:lnSpc>
                        <a:spcBef>
                          <a:spcPts val="0"/>
                        </a:spcBef>
                        <a:spcAft>
                          <a:spcPts val="0"/>
                        </a:spcAft>
                      </a:pPr>
                      <a:r>
                        <a:rPr lang="en-US" sz="1400" dirty="0">
                          <a:solidFill>
                            <a:schemeClr val="tx1"/>
                          </a:solidFill>
                          <a:effectLst/>
                        </a:rPr>
                        <a:t>1.5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effectLst/>
                        </a:rPr>
                        <a:t>0.42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6832794"/>
                  </a:ext>
                </a:extLst>
              </a:tr>
              <a:tr h="320472">
                <a:tc>
                  <a:txBody>
                    <a:bodyPr/>
                    <a:lstStyle/>
                    <a:p>
                      <a:pPr marL="0" marR="0" algn="ctr">
                        <a:lnSpc>
                          <a:spcPct val="107000"/>
                        </a:lnSpc>
                        <a:spcBef>
                          <a:spcPts val="0"/>
                        </a:spcBef>
                        <a:spcAft>
                          <a:spcPts val="0"/>
                        </a:spcAft>
                      </a:pPr>
                      <a:r>
                        <a:rPr lang="en-US" sz="1400" dirty="0">
                          <a:solidFill>
                            <a:schemeClr val="tx1"/>
                          </a:solidFill>
                          <a:effectLst/>
                        </a:rPr>
                        <a:t>2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effectLst/>
                        </a:rPr>
                        <a:t>0.45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954674"/>
                  </a:ext>
                </a:extLst>
              </a:tr>
              <a:tr h="320472">
                <a:tc>
                  <a:txBody>
                    <a:bodyPr/>
                    <a:lstStyle/>
                    <a:p>
                      <a:pPr marL="0" marR="0" algn="ctr">
                        <a:lnSpc>
                          <a:spcPct val="107000"/>
                        </a:lnSpc>
                        <a:spcBef>
                          <a:spcPts val="0"/>
                        </a:spcBef>
                        <a:spcAft>
                          <a:spcPts val="0"/>
                        </a:spcAft>
                      </a:pPr>
                      <a:r>
                        <a:rPr lang="en-US" sz="1400" dirty="0">
                          <a:solidFill>
                            <a:schemeClr val="tx1"/>
                          </a:solidFill>
                          <a:effectLst/>
                        </a:rPr>
                        <a:t>3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effectLst/>
                        </a:rPr>
                        <a:t>0.50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5086600"/>
                  </a:ext>
                </a:extLst>
              </a:tr>
              <a:tr h="320472">
                <a:tc>
                  <a:txBody>
                    <a:bodyPr/>
                    <a:lstStyle/>
                    <a:p>
                      <a:pPr marL="0" marR="0" algn="ctr">
                        <a:lnSpc>
                          <a:spcPct val="107000"/>
                        </a:lnSpc>
                        <a:spcBef>
                          <a:spcPts val="0"/>
                        </a:spcBef>
                        <a:spcAft>
                          <a:spcPts val="0"/>
                        </a:spcAft>
                      </a:pPr>
                      <a:r>
                        <a:rPr lang="en-US" sz="1400" dirty="0">
                          <a:solidFill>
                            <a:schemeClr val="tx1"/>
                          </a:solidFill>
                          <a:effectLst/>
                        </a:rPr>
                        <a:t>4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effectLst/>
                        </a:rPr>
                        <a:t>0.54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1731233"/>
                  </a:ext>
                </a:extLst>
              </a:tr>
              <a:tr h="320472">
                <a:tc>
                  <a:txBody>
                    <a:bodyPr/>
                    <a:lstStyle/>
                    <a:p>
                      <a:pPr marL="0" marR="0" algn="ctr">
                        <a:lnSpc>
                          <a:spcPct val="107000"/>
                        </a:lnSpc>
                        <a:spcBef>
                          <a:spcPts val="0"/>
                        </a:spcBef>
                        <a:spcAft>
                          <a:spcPts val="0"/>
                        </a:spcAft>
                      </a:pPr>
                      <a:r>
                        <a:rPr lang="en-US" sz="1400" dirty="0">
                          <a:solidFill>
                            <a:schemeClr val="tx1"/>
                          </a:solidFill>
                          <a:effectLst/>
                        </a:rPr>
                        <a:t>5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effectLst/>
                        </a:rPr>
                        <a:t>0.60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2469720"/>
                  </a:ext>
                </a:extLst>
              </a:tr>
              <a:tr h="320472">
                <a:tc>
                  <a:txBody>
                    <a:bodyPr/>
                    <a:lstStyle/>
                    <a:p>
                      <a:pPr marL="0" marR="0" algn="ctr">
                        <a:lnSpc>
                          <a:spcPct val="107000"/>
                        </a:lnSpc>
                        <a:spcBef>
                          <a:spcPts val="0"/>
                        </a:spcBef>
                        <a:spcAft>
                          <a:spcPts val="0"/>
                        </a:spcAft>
                      </a:pPr>
                      <a:r>
                        <a:rPr lang="en-US" sz="1400" dirty="0">
                          <a:solidFill>
                            <a:schemeClr val="tx1"/>
                          </a:solidFill>
                          <a:effectLst/>
                        </a:rPr>
                        <a:t>Uncertain 1.5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effectLst/>
                        </a:rPr>
                        <a:t>0.63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3519043"/>
                  </a:ext>
                </a:extLst>
              </a:tr>
              <a:tr h="286715">
                <a:tc>
                  <a:txBody>
                    <a:bodyPr/>
                    <a:lstStyle/>
                    <a:p>
                      <a:pPr marL="0" marR="0" algn="ctr">
                        <a:lnSpc>
                          <a:spcPct val="107000"/>
                        </a:lnSpc>
                        <a:spcBef>
                          <a:spcPts val="0"/>
                        </a:spcBef>
                        <a:spcAft>
                          <a:spcPts val="0"/>
                        </a:spcAft>
                      </a:pPr>
                      <a:r>
                        <a:rPr lang="en-US" sz="1400" dirty="0">
                          <a:solidFill>
                            <a:schemeClr val="tx1"/>
                          </a:solidFill>
                          <a:effectLst/>
                        </a:rPr>
                        <a:t>Uncertain 5 </a:t>
                      </a:r>
                      <a:r>
                        <a:rPr lang="en-US" sz="1400" baseline="30000" dirty="0">
                          <a:solidFill>
                            <a:schemeClr val="tx1"/>
                          </a:solidFill>
                          <a:effectLst/>
                        </a:rPr>
                        <a:t>o</a:t>
                      </a:r>
                      <a:r>
                        <a:rPr lang="en-US" sz="1400" dirty="0">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effectLst/>
                        </a:rPr>
                        <a:t>1.03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15517"/>
                  </a:ext>
                </a:extLst>
              </a:tr>
            </a:tbl>
          </a:graphicData>
        </a:graphic>
      </p:graphicFrame>
    </p:spTree>
    <p:extLst>
      <p:ext uri="{BB962C8B-B14F-4D97-AF65-F5344CB8AC3E}">
        <p14:creationId xmlns:p14="http://schemas.microsoft.com/office/powerpoint/2010/main" val="925047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8625017" cy="1325563"/>
          </a:xfrm>
        </p:spPr>
        <p:txBody>
          <a:bodyPr>
            <a:normAutofit/>
          </a:bodyPr>
          <a:lstStyle/>
          <a:p>
            <a:r>
              <a:rPr lang="en-US" b="1" dirty="0">
                <a:solidFill>
                  <a:schemeClr val="accent1"/>
                </a:solidFill>
                <a:latin typeface="Expo Sans Pro" panose="020B0503040300020003" pitchFamily="34" charset="0"/>
              </a:rPr>
              <a:t>How much global warming?</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29049" y="2090057"/>
            <a:ext cx="6339016" cy="4072392"/>
          </a:xfrm>
        </p:spPr>
        <p:txBody>
          <a:bodyPr>
            <a:normAutofit fontScale="70000" lnSpcReduction="20000"/>
          </a:bodyPr>
          <a:lstStyle/>
          <a:p>
            <a:r>
              <a:rPr lang="en-US" dirty="0"/>
              <a:t>Business as usual 5 °C – not really</a:t>
            </a:r>
          </a:p>
          <a:p>
            <a:r>
              <a:rPr lang="en-US" dirty="0"/>
              <a:t>Paris agreement below 2 °C preferably 1.5 °C</a:t>
            </a:r>
          </a:p>
          <a:p>
            <a:r>
              <a:rPr lang="en-US" dirty="0"/>
              <a:t>Where are we actually?</a:t>
            </a:r>
          </a:p>
          <a:p>
            <a:r>
              <a:rPr lang="en-US" dirty="0"/>
              <a:t>2021 UN Climate Change Conference (COP26) in Glasgow</a:t>
            </a:r>
          </a:p>
          <a:p>
            <a:pPr lvl="1"/>
            <a:r>
              <a:rPr lang="en-US" dirty="0"/>
              <a:t>Current Policies: 			2.7 °C</a:t>
            </a:r>
          </a:p>
          <a:p>
            <a:pPr lvl="1"/>
            <a:r>
              <a:rPr lang="en-US" dirty="0"/>
              <a:t>2030 Goals: 			2.4 °C</a:t>
            </a:r>
          </a:p>
          <a:p>
            <a:pPr lvl="1"/>
            <a:r>
              <a:rPr lang="en-US" dirty="0"/>
              <a:t>Reach Net zero as promised :	1.8 °C</a:t>
            </a:r>
          </a:p>
          <a:p>
            <a:pPr lvl="1"/>
            <a:r>
              <a:rPr lang="en-US" dirty="0"/>
              <a:t>Expected Values with error bars</a:t>
            </a:r>
          </a:p>
          <a:p>
            <a:r>
              <a:rPr lang="en-US" dirty="0"/>
              <a:t>Develop Weighting schemes for Current Policies and Net Zero goals reached </a:t>
            </a:r>
          </a:p>
          <a:p>
            <a:endParaRPr lang="en-US" dirty="0"/>
          </a:p>
        </p:txBody>
      </p:sp>
      <p:graphicFrame>
        <p:nvGraphicFramePr>
          <p:cNvPr id="5" name="Table 4">
            <a:extLst>
              <a:ext uri="{FF2B5EF4-FFF2-40B4-BE49-F238E27FC236}">
                <a16:creationId xmlns:a16="http://schemas.microsoft.com/office/drawing/2014/main" id="{18FCAF62-A178-FF70-0996-E923ECD336B3}"/>
              </a:ext>
            </a:extLst>
          </p:cNvPr>
          <p:cNvGraphicFramePr>
            <a:graphicFrameLocks noGrp="1"/>
          </p:cNvGraphicFramePr>
          <p:nvPr>
            <p:extLst>
              <p:ext uri="{D42A27DB-BD31-4B8C-83A1-F6EECF244321}">
                <p14:modId xmlns:p14="http://schemas.microsoft.com/office/powerpoint/2010/main" val="1955083351"/>
              </p:ext>
            </p:extLst>
          </p:nvPr>
        </p:nvGraphicFramePr>
        <p:xfrm>
          <a:off x="7767003" y="2190206"/>
          <a:ext cx="3275736" cy="1956816"/>
        </p:xfrm>
        <a:graphic>
          <a:graphicData uri="http://schemas.openxmlformats.org/drawingml/2006/table">
            <a:tbl>
              <a:tblPr firstRow="1" firstCol="1" bandRow="1">
                <a:tableStyleId>{5C22544A-7EE6-4342-B048-85BDC9FD1C3A}</a:tableStyleId>
              </a:tblPr>
              <a:tblGrid>
                <a:gridCol w="1091912">
                  <a:extLst>
                    <a:ext uri="{9D8B030D-6E8A-4147-A177-3AD203B41FA5}">
                      <a16:colId xmlns:a16="http://schemas.microsoft.com/office/drawing/2014/main" val="2178653866"/>
                    </a:ext>
                  </a:extLst>
                </a:gridCol>
                <a:gridCol w="1091912">
                  <a:extLst>
                    <a:ext uri="{9D8B030D-6E8A-4147-A177-3AD203B41FA5}">
                      <a16:colId xmlns:a16="http://schemas.microsoft.com/office/drawing/2014/main" val="384121688"/>
                    </a:ext>
                  </a:extLst>
                </a:gridCol>
                <a:gridCol w="1091912">
                  <a:extLst>
                    <a:ext uri="{9D8B030D-6E8A-4147-A177-3AD203B41FA5}">
                      <a16:colId xmlns:a16="http://schemas.microsoft.com/office/drawing/2014/main" val="1905513194"/>
                    </a:ext>
                  </a:extLst>
                </a:gridCol>
              </a:tblGrid>
              <a:tr h="303016">
                <a:tc>
                  <a:txBody>
                    <a:bodyPr/>
                    <a:lstStyle/>
                    <a:p>
                      <a:pPr marL="0" marR="0" algn="ctr">
                        <a:lnSpc>
                          <a:spcPct val="107000"/>
                        </a:lnSpc>
                        <a:spcBef>
                          <a:spcPts val="0"/>
                        </a:spcBef>
                        <a:spcAft>
                          <a:spcPts val="0"/>
                        </a:spcAft>
                      </a:pPr>
                      <a:r>
                        <a:rPr lang="en-US"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WC</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WN0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3734719578"/>
                  </a:ext>
                </a:extLst>
              </a:tr>
              <a:tr h="303016">
                <a:tc>
                  <a:txBody>
                    <a:bodyPr/>
                    <a:lstStyle/>
                    <a:p>
                      <a:pPr marL="0" marR="0" algn="ctr">
                        <a:lnSpc>
                          <a:spcPct val="107000"/>
                        </a:lnSpc>
                        <a:spcBef>
                          <a:spcPts val="0"/>
                        </a:spcBef>
                        <a:spcAft>
                          <a:spcPts val="0"/>
                        </a:spcAft>
                      </a:pPr>
                      <a:r>
                        <a:rPr lang="en-US" sz="2000" dirty="0">
                          <a:solidFill>
                            <a:schemeClr val="tx1"/>
                          </a:solidFill>
                          <a:effectLst/>
                        </a:rPr>
                        <a:t>1.5 </a:t>
                      </a:r>
                      <a:r>
                        <a:rPr lang="en-US" sz="2000" baseline="30000" dirty="0" err="1">
                          <a:solidFill>
                            <a:schemeClr val="tx1"/>
                          </a:solidFill>
                          <a:effectLst/>
                        </a:rPr>
                        <a:t>o</a:t>
                      </a:r>
                      <a:r>
                        <a:rPr lang="en-US" sz="2000" dirty="0" err="1">
                          <a:solidFill>
                            <a:schemeClr val="tx1"/>
                          </a:solidFill>
                          <a:effectLst/>
                        </a:rPr>
                        <a:t>C</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a:solidFill>
                            <a:schemeClr val="tx1"/>
                          </a:solidFill>
                          <a:effectLst/>
                        </a:rPr>
                        <a:t>45%</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751136804"/>
                  </a:ext>
                </a:extLst>
              </a:tr>
              <a:tr h="303016">
                <a:tc>
                  <a:txBody>
                    <a:bodyPr/>
                    <a:lstStyle/>
                    <a:p>
                      <a:pPr marL="0" marR="0" algn="ctr">
                        <a:lnSpc>
                          <a:spcPct val="107000"/>
                        </a:lnSpc>
                        <a:spcBef>
                          <a:spcPts val="0"/>
                        </a:spcBef>
                        <a:spcAft>
                          <a:spcPts val="0"/>
                        </a:spcAft>
                      </a:pPr>
                      <a:r>
                        <a:rPr lang="en-US" sz="2000">
                          <a:solidFill>
                            <a:schemeClr val="tx1"/>
                          </a:solidFill>
                          <a:effectLst/>
                        </a:rPr>
                        <a:t>2 </a:t>
                      </a:r>
                      <a:r>
                        <a:rPr lang="en-US" sz="2000" baseline="30000">
                          <a:solidFill>
                            <a:schemeClr val="tx1"/>
                          </a:solidFill>
                          <a:effectLst/>
                        </a:rPr>
                        <a:t>o</a:t>
                      </a:r>
                      <a:r>
                        <a:rPr lang="en-US" sz="2000">
                          <a:solidFill>
                            <a:schemeClr val="tx1"/>
                          </a:solidFill>
                          <a:effectLst/>
                        </a:rPr>
                        <a:t>C</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35%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38%</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667644885"/>
                  </a:ext>
                </a:extLst>
              </a:tr>
              <a:tr h="303016">
                <a:tc>
                  <a:txBody>
                    <a:bodyPr/>
                    <a:lstStyle/>
                    <a:p>
                      <a:pPr marL="0" marR="0" algn="ctr">
                        <a:lnSpc>
                          <a:spcPct val="107000"/>
                        </a:lnSpc>
                        <a:spcBef>
                          <a:spcPts val="0"/>
                        </a:spcBef>
                        <a:spcAft>
                          <a:spcPts val="0"/>
                        </a:spcAft>
                      </a:pPr>
                      <a:r>
                        <a:rPr lang="en-US" sz="2000" dirty="0">
                          <a:solidFill>
                            <a:schemeClr val="tx1"/>
                          </a:solidFill>
                          <a:effectLst/>
                        </a:rPr>
                        <a:t>3 </a:t>
                      </a:r>
                      <a:r>
                        <a:rPr lang="en-US" sz="2000" baseline="30000" dirty="0" err="1">
                          <a:solidFill>
                            <a:schemeClr val="tx1"/>
                          </a:solidFill>
                          <a:effectLst/>
                        </a:rPr>
                        <a:t>o</a:t>
                      </a:r>
                      <a:r>
                        <a:rPr lang="en-US" sz="2000" dirty="0" err="1">
                          <a:solidFill>
                            <a:schemeClr val="tx1"/>
                          </a:solidFill>
                          <a:effectLst/>
                        </a:rPr>
                        <a:t>C</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50%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a:solidFill>
                            <a:schemeClr val="tx1"/>
                          </a:solidFill>
                          <a:effectLst/>
                        </a:rPr>
                        <a:t>12%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037051835"/>
                  </a:ext>
                </a:extLst>
              </a:tr>
              <a:tr h="303016">
                <a:tc>
                  <a:txBody>
                    <a:bodyPr/>
                    <a:lstStyle/>
                    <a:p>
                      <a:pPr marL="0" marR="0" algn="ctr">
                        <a:lnSpc>
                          <a:spcPct val="107000"/>
                        </a:lnSpc>
                        <a:spcBef>
                          <a:spcPts val="0"/>
                        </a:spcBef>
                        <a:spcAft>
                          <a:spcPts val="0"/>
                        </a:spcAft>
                      </a:pPr>
                      <a:r>
                        <a:rPr lang="en-US" sz="2000">
                          <a:solidFill>
                            <a:schemeClr val="tx1"/>
                          </a:solidFill>
                          <a:effectLst/>
                        </a:rPr>
                        <a:t>4 </a:t>
                      </a:r>
                      <a:r>
                        <a:rPr lang="en-US" sz="2000" baseline="30000">
                          <a:solidFill>
                            <a:schemeClr val="tx1"/>
                          </a:solidFill>
                          <a:effectLst/>
                        </a:rPr>
                        <a:t>o</a:t>
                      </a:r>
                      <a:r>
                        <a:rPr lang="en-US" sz="2000">
                          <a:solidFill>
                            <a:schemeClr val="tx1"/>
                          </a:solidFill>
                          <a:effectLst/>
                        </a:rPr>
                        <a:t>C</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000">
                          <a:solidFill>
                            <a:schemeClr val="tx1"/>
                          </a:solidFill>
                          <a:effectLst/>
                        </a:rPr>
                        <a:t>12%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4%</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929585855"/>
                  </a:ext>
                </a:extLst>
              </a:tr>
              <a:tr h="303016">
                <a:tc>
                  <a:txBody>
                    <a:bodyPr/>
                    <a:lstStyle/>
                    <a:p>
                      <a:pPr marL="0" marR="0" algn="ctr">
                        <a:lnSpc>
                          <a:spcPct val="107000"/>
                        </a:lnSpc>
                        <a:spcBef>
                          <a:spcPts val="0"/>
                        </a:spcBef>
                        <a:spcAft>
                          <a:spcPts val="0"/>
                        </a:spcAft>
                      </a:pPr>
                      <a:r>
                        <a:rPr lang="en-US" sz="2000">
                          <a:solidFill>
                            <a:schemeClr val="tx1"/>
                          </a:solidFill>
                          <a:effectLst/>
                        </a:rPr>
                        <a:t>5 </a:t>
                      </a:r>
                      <a:r>
                        <a:rPr lang="en-US" sz="2000" baseline="30000">
                          <a:solidFill>
                            <a:schemeClr val="tx1"/>
                          </a:solidFill>
                          <a:effectLst/>
                        </a:rPr>
                        <a:t>o</a:t>
                      </a:r>
                      <a:r>
                        <a:rPr lang="en-US" sz="2000">
                          <a:solidFill>
                            <a:schemeClr val="tx1"/>
                          </a:solidFill>
                          <a:effectLst/>
                        </a:rPr>
                        <a:t>C</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000">
                          <a:solidFill>
                            <a:schemeClr val="tx1"/>
                          </a:solidFill>
                          <a:effectLst/>
                        </a:rPr>
                        <a:t>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725019690"/>
                  </a:ext>
                </a:extLst>
              </a:tr>
            </a:tbl>
          </a:graphicData>
        </a:graphic>
      </p:graphicFrame>
    </p:spTree>
    <p:extLst>
      <p:ext uri="{BB962C8B-B14F-4D97-AF65-F5344CB8AC3E}">
        <p14:creationId xmlns:p14="http://schemas.microsoft.com/office/powerpoint/2010/main" val="157815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8625017" cy="1325563"/>
          </a:xfrm>
        </p:spPr>
        <p:txBody>
          <a:bodyPr>
            <a:normAutofit/>
          </a:bodyPr>
          <a:lstStyle/>
          <a:p>
            <a:r>
              <a:rPr lang="en-US" b="1" dirty="0">
                <a:solidFill>
                  <a:schemeClr val="accent1"/>
                </a:solidFill>
                <a:latin typeface="Expo Sans Pro" panose="020B0503040300020003" pitchFamily="34" charset="0"/>
              </a:rPr>
              <a:t>Uncertain Scenarios</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642551" y="1521646"/>
            <a:ext cx="10515600" cy="2753792"/>
          </a:xfrm>
        </p:spPr>
        <p:txBody>
          <a:bodyPr>
            <a:normAutofit fontScale="62500" lnSpcReduction="20000"/>
          </a:bodyPr>
          <a:lstStyle/>
          <a:p>
            <a:r>
              <a:rPr lang="en-US" dirty="0"/>
              <a:t>IATF provides Unknown Likelihood High Impact Scenarios</a:t>
            </a:r>
          </a:p>
          <a:p>
            <a:r>
              <a:rPr lang="en-US" dirty="0"/>
              <a:t>Uncertain for shorthand in this document</a:t>
            </a:r>
          </a:p>
          <a:p>
            <a:r>
              <a:rPr lang="en-US" dirty="0"/>
              <a:t>Represents possible feedback loops that are not in the current models</a:t>
            </a:r>
          </a:p>
          <a:p>
            <a:r>
              <a:rPr lang="en-US" dirty="0"/>
              <a:t>Based on expert views instead of model results</a:t>
            </a:r>
          </a:p>
          <a:p>
            <a:r>
              <a:rPr lang="en-US" dirty="0"/>
              <a:t>Assume 10% or 20% probability for uncertain scenarios</a:t>
            </a:r>
          </a:p>
          <a:p>
            <a:r>
              <a:rPr lang="en-US" dirty="0"/>
              <a:t>Combination with Current policies WC and Net Zero Goals WN0</a:t>
            </a:r>
          </a:p>
          <a:p>
            <a:r>
              <a:rPr lang="en-US" dirty="0"/>
              <a:t>Add a naïve everything equally likely scenario for comparison (WE_29)</a:t>
            </a:r>
          </a:p>
          <a:p>
            <a:endParaRPr lang="en-US" dirty="0"/>
          </a:p>
        </p:txBody>
      </p:sp>
      <p:graphicFrame>
        <p:nvGraphicFramePr>
          <p:cNvPr id="4" name="Table 3">
            <a:extLst>
              <a:ext uri="{FF2B5EF4-FFF2-40B4-BE49-F238E27FC236}">
                <a16:creationId xmlns:a16="http://schemas.microsoft.com/office/drawing/2014/main" id="{CB7A7645-EA82-8E73-6F13-D41DD862C133}"/>
              </a:ext>
            </a:extLst>
          </p:cNvPr>
          <p:cNvGraphicFramePr>
            <a:graphicFrameLocks noGrp="1"/>
          </p:cNvGraphicFramePr>
          <p:nvPr>
            <p:extLst>
              <p:ext uri="{D42A27DB-BD31-4B8C-83A1-F6EECF244321}">
                <p14:modId xmlns:p14="http://schemas.microsoft.com/office/powerpoint/2010/main" val="4134438843"/>
              </p:ext>
            </p:extLst>
          </p:nvPr>
        </p:nvGraphicFramePr>
        <p:xfrm>
          <a:off x="2666669" y="3855989"/>
          <a:ext cx="6070095" cy="2396825"/>
        </p:xfrm>
        <a:graphic>
          <a:graphicData uri="http://schemas.openxmlformats.org/drawingml/2006/table">
            <a:tbl>
              <a:tblPr firstRow="1" firstCol="1" bandRow="1">
                <a:tableStyleId>{5C22544A-7EE6-4342-B048-85BDC9FD1C3A}</a:tableStyleId>
              </a:tblPr>
              <a:tblGrid>
                <a:gridCol w="1702473">
                  <a:extLst>
                    <a:ext uri="{9D8B030D-6E8A-4147-A177-3AD203B41FA5}">
                      <a16:colId xmlns:a16="http://schemas.microsoft.com/office/drawing/2014/main" val="2821737519"/>
                    </a:ext>
                  </a:extLst>
                </a:gridCol>
                <a:gridCol w="725566">
                  <a:extLst>
                    <a:ext uri="{9D8B030D-6E8A-4147-A177-3AD203B41FA5}">
                      <a16:colId xmlns:a16="http://schemas.microsoft.com/office/drawing/2014/main" val="1423891821"/>
                    </a:ext>
                  </a:extLst>
                </a:gridCol>
                <a:gridCol w="910514">
                  <a:extLst>
                    <a:ext uri="{9D8B030D-6E8A-4147-A177-3AD203B41FA5}">
                      <a16:colId xmlns:a16="http://schemas.microsoft.com/office/drawing/2014/main" val="2758346091"/>
                    </a:ext>
                  </a:extLst>
                </a:gridCol>
                <a:gridCol w="910514">
                  <a:extLst>
                    <a:ext uri="{9D8B030D-6E8A-4147-A177-3AD203B41FA5}">
                      <a16:colId xmlns:a16="http://schemas.microsoft.com/office/drawing/2014/main" val="802809143"/>
                    </a:ext>
                  </a:extLst>
                </a:gridCol>
                <a:gridCol w="910514">
                  <a:extLst>
                    <a:ext uri="{9D8B030D-6E8A-4147-A177-3AD203B41FA5}">
                      <a16:colId xmlns:a16="http://schemas.microsoft.com/office/drawing/2014/main" val="797186982"/>
                    </a:ext>
                  </a:extLst>
                </a:gridCol>
                <a:gridCol w="910514">
                  <a:extLst>
                    <a:ext uri="{9D8B030D-6E8A-4147-A177-3AD203B41FA5}">
                      <a16:colId xmlns:a16="http://schemas.microsoft.com/office/drawing/2014/main" val="3607514056"/>
                    </a:ext>
                  </a:extLst>
                </a:gridCol>
              </a:tblGrid>
              <a:tr h="277180">
                <a:tc>
                  <a:txBody>
                    <a:bodyPr/>
                    <a:lstStyle/>
                    <a:p>
                      <a:pPr marL="0" marR="0" algn="ctr">
                        <a:lnSpc>
                          <a:spcPct val="107000"/>
                        </a:lnSpc>
                        <a:spcBef>
                          <a:spcPts val="0"/>
                        </a:spcBef>
                        <a:spcAft>
                          <a:spcPts val="0"/>
                        </a:spcAft>
                      </a:pPr>
                      <a:r>
                        <a:rPr lang="en-US" sz="14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WE_29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WC_10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WN0_10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WC_20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WN0_20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649405966"/>
                  </a:ext>
                </a:extLst>
              </a:tr>
              <a:tr h="277180">
                <a:tc>
                  <a:txBody>
                    <a:bodyPr/>
                    <a:lstStyle/>
                    <a:p>
                      <a:pPr marL="0" marR="0" algn="ctr">
                        <a:lnSpc>
                          <a:spcPct val="107000"/>
                        </a:lnSpc>
                        <a:spcBef>
                          <a:spcPts val="0"/>
                        </a:spcBef>
                        <a:spcAft>
                          <a:spcPts val="0"/>
                        </a:spcAft>
                      </a:pPr>
                      <a:r>
                        <a:rPr lang="en-US" sz="1400" dirty="0">
                          <a:solidFill>
                            <a:schemeClr val="tx1"/>
                          </a:solidFill>
                          <a:effectLst/>
                        </a:rPr>
                        <a:t>1.5 </a:t>
                      </a:r>
                      <a:r>
                        <a:rPr lang="en-US" sz="1400" baseline="30000" dirty="0" err="1">
                          <a:solidFill>
                            <a:schemeClr val="tx1"/>
                          </a:solidFill>
                          <a:effectLst/>
                        </a:rPr>
                        <a:t>o</a:t>
                      </a:r>
                      <a:r>
                        <a:rPr lang="en-US" sz="1400" dirty="0" err="1">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40.5%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36.0%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617284102"/>
                  </a:ext>
                </a:extLst>
              </a:tr>
              <a:tr h="277180">
                <a:tc>
                  <a:txBody>
                    <a:bodyPr/>
                    <a:lstStyle/>
                    <a:p>
                      <a:pPr marL="0" marR="0" algn="ctr">
                        <a:lnSpc>
                          <a:spcPct val="107000"/>
                        </a:lnSpc>
                        <a:spcBef>
                          <a:spcPts val="0"/>
                        </a:spcBef>
                        <a:spcAft>
                          <a:spcPts val="0"/>
                        </a:spcAft>
                      </a:pPr>
                      <a:r>
                        <a:rPr lang="en-US" sz="1400">
                          <a:solidFill>
                            <a:schemeClr val="tx1"/>
                          </a:solidFill>
                          <a:effectLst/>
                        </a:rPr>
                        <a:t>2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31.5%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34.2%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28.0%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30.4%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3986508990"/>
                  </a:ext>
                </a:extLst>
              </a:tr>
              <a:tr h="277180">
                <a:tc>
                  <a:txBody>
                    <a:bodyPr/>
                    <a:lstStyle/>
                    <a:p>
                      <a:pPr marL="0" marR="0" algn="ctr">
                        <a:lnSpc>
                          <a:spcPct val="107000"/>
                        </a:lnSpc>
                        <a:spcBef>
                          <a:spcPts val="0"/>
                        </a:spcBef>
                        <a:spcAft>
                          <a:spcPts val="0"/>
                        </a:spcAft>
                      </a:pPr>
                      <a:r>
                        <a:rPr lang="en-US" sz="1400">
                          <a:solidFill>
                            <a:schemeClr val="tx1"/>
                          </a:solidFill>
                          <a:effectLst/>
                        </a:rPr>
                        <a:t>3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45.0%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10.8%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40.0%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9.6%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355682717"/>
                  </a:ext>
                </a:extLst>
              </a:tr>
              <a:tr h="277180">
                <a:tc>
                  <a:txBody>
                    <a:bodyPr/>
                    <a:lstStyle/>
                    <a:p>
                      <a:pPr marL="0" marR="0" algn="ctr">
                        <a:lnSpc>
                          <a:spcPct val="107000"/>
                        </a:lnSpc>
                        <a:spcBef>
                          <a:spcPts val="0"/>
                        </a:spcBef>
                        <a:spcAft>
                          <a:spcPts val="0"/>
                        </a:spcAft>
                      </a:pPr>
                      <a:r>
                        <a:rPr lang="en-US" sz="1400">
                          <a:solidFill>
                            <a:schemeClr val="tx1"/>
                          </a:solidFill>
                          <a:effectLst/>
                        </a:rPr>
                        <a:t>4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10.8%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3.6%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9.6%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3.2%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281618059"/>
                  </a:ext>
                </a:extLst>
              </a:tr>
              <a:tr h="277180">
                <a:tc>
                  <a:txBody>
                    <a:bodyPr/>
                    <a:lstStyle/>
                    <a:p>
                      <a:pPr marL="0" marR="0" algn="ctr">
                        <a:lnSpc>
                          <a:spcPct val="107000"/>
                        </a:lnSpc>
                        <a:spcBef>
                          <a:spcPts val="0"/>
                        </a:spcBef>
                        <a:spcAft>
                          <a:spcPts val="0"/>
                        </a:spcAft>
                      </a:pPr>
                      <a:r>
                        <a:rPr lang="en-US" sz="1400">
                          <a:solidFill>
                            <a:schemeClr val="tx1"/>
                          </a:solidFill>
                          <a:effectLst/>
                        </a:rPr>
                        <a:t>5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069573920"/>
                  </a:ext>
                </a:extLst>
              </a:tr>
              <a:tr h="277180">
                <a:tc>
                  <a:txBody>
                    <a:bodyPr/>
                    <a:lstStyle/>
                    <a:p>
                      <a:pPr marL="0" marR="0" algn="ctr">
                        <a:lnSpc>
                          <a:spcPct val="107000"/>
                        </a:lnSpc>
                        <a:spcBef>
                          <a:spcPts val="0"/>
                        </a:spcBef>
                        <a:spcAft>
                          <a:spcPts val="0"/>
                        </a:spcAft>
                      </a:pPr>
                      <a:r>
                        <a:rPr lang="en-US" sz="1400">
                          <a:solidFill>
                            <a:schemeClr val="tx1"/>
                          </a:solidFill>
                          <a:effectLst/>
                        </a:rPr>
                        <a:t>Uncertain 1.5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7.2%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9.4%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14.4%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18.9%</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3955964608"/>
                  </a:ext>
                </a:extLst>
              </a:tr>
              <a:tr h="277180">
                <a:tc>
                  <a:txBody>
                    <a:bodyPr/>
                    <a:lstStyle/>
                    <a:p>
                      <a:pPr marL="0" marR="0" algn="ctr">
                        <a:lnSpc>
                          <a:spcPct val="107000"/>
                        </a:lnSpc>
                        <a:spcBef>
                          <a:spcPts val="0"/>
                        </a:spcBef>
                        <a:spcAft>
                          <a:spcPts val="0"/>
                        </a:spcAft>
                      </a:pPr>
                      <a:r>
                        <a:rPr lang="en-US" sz="1400">
                          <a:solidFill>
                            <a:schemeClr val="tx1"/>
                          </a:solidFill>
                          <a:effectLst/>
                        </a:rPr>
                        <a:t>Uncertain 5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14.3%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2.8%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5.6%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068047050"/>
                  </a:ext>
                </a:extLst>
              </a:tr>
            </a:tbl>
          </a:graphicData>
        </a:graphic>
      </p:graphicFrame>
    </p:spTree>
    <p:extLst>
      <p:ext uri="{BB962C8B-B14F-4D97-AF65-F5344CB8AC3E}">
        <p14:creationId xmlns:p14="http://schemas.microsoft.com/office/powerpoint/2010/main" val="2664688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348936" y="196082"/>
            <a:ext cx="8625017" cy="1325563"/>
          </a:xfrm>
        </p:spPr>
        <p:txBody>
          <a:bodyPr>
            <a:normAutofit/>
          </a:bodyPr>
          <a:lstStyle/>
          <a:p>
            <a:r>
              <a:rPr lang="en-US" b="1" dirty="0">
                <a:solidFill>
                  <a:schemeClr val="accent1"/>
                </a:solidFill>
                <a:latin typeface="Expo Sans Pro" panose="020B0503040300020003" pitchFamily="34" charset="0"/>
              </a:rPr>
              <a:t>Results for Charleston, SC</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642551" y="1521645"/>
            <a:ext cx="5758249" cy="4632019"/>
          </a:xfrm>
        </p:spPr>
        <p:txBody>
          <a:bodyPr>
            <a:normAutofit fontScale="92500" lnSpcReduction="10000"/>
          </a:bodyPr>
          <a:lstStyle/>
          <a:p>
            <a:r>
              <a:rPr lang="en-US" dirty="0"/>
              <a:t>Why not just pick a SLR scenario such as intermediate-high? Why all the trouble?</a:t>
            </a:r>
          </a:p>
          <a:p>
            <a:pPr lvl="1"/>
            <a:r>
              <a:rPr lang="en-US" dirty="0"/>
              <a:t>SLR scenarios 0.3m-2m</a:t>
            </a:r>
          </a:p>
          <a:p>
            <a:pPr lvl="1"/>
            <a:r>
              <a:rPr lang="en-US" dirty="0"/>
              <a:t>Global warming scenario  0.42m-1.03m</a:t>
            </a:r>
          </a:p>
          <a:p>
            <a:pPr lvl="1"/>
            <a:r>
              <a:rPr lang="en-US" dirty="0"/>
              <a:t>Weights  0.48m-0.64m</a:t>
            </a:r>
          </a:p>
          <a:p>
            <a:r>
              <a:rPr lang="en-US" dirty="0"/>
              <a:t>End of Life (EOL) simple but too conservative</a:t>
            </a:r>
          </a:p>
          <a:p>
            <a:r>
              <a:rPr lang="en-US" dirty="0"/>
              <a:t>Second most conservative LTE approach WC_20 is recommended</a:t>
            </a:r>
          </a:p>
          <a:p>
            <a:endParaRPr lang="en-US" dirty="0"/>
          </a:p>
        </p:txBody>
      </p:sp>
      <p:graphicFrame>
        <p:nvGraphicFramePr>
          <p:cNvPr id="5" name="Table 4">
            <a:extLst>
              <a:ext uri="{FF2B5EF4-FFF2-40B4-BE49-F238E27FC236}">
                <a16:creationId xmlns:a16="http://schemas.microsoft.com/office/drawing/2014/main" id="{94E717B7-3A36-1802-E137-0FD31571503C}"/>
              </a:ext>
            </a:extLst>
          </p:cNvPr>
          <p:cNvGraphicFramePr>
            <a:graphicFrameLocks noGrp="1"/>
          </p:cNvGraphicFramePr>
          <p:nvPr>
            <p:extLst>
              <p:ext uri="{D42A27DB-BD31-4B8C-83A1-F6EECF244321}">
                <p14:modId xmlns:p14="http://schemas.microsoft.com/office/powerpoint/2010/main" val="514067171"/>
              </p:ext>
            </p:extLst>
          </p:nvPr>
        </p:nvGraphicFramePr>
        <p:xfrm>
          <a:off x="6475734" y="1191236"/>
          <a:ext cx="4757350" cy="4898455"/>
        </p:xfrm>
        <a:graphic>
          <a:graphicData uri="http://schemas.openxmlformats.org/drawingml/2006/table">
            <a:tbl>
              <a:tblPr firstRow="1" firstCol="1" bandRow="1">
                <a:tableStyleId>{5C22544A-7EE6-4342-B048-85BDC9FD1C3A}</a:tableStyleId>
              </a:tblPr>
              <a:tblGrid>
                <a:gridCol w="1649484">
                  <a:extLst>
                    <a:ext uri="{9D8B030D-6E8A-4147-A177-3AD203B41FA5}">
                      <a16:colId xmlns:a16="http://schemas.microsoft.com/office/drawing/2014/main" val="188780597"/>
                    </a:ext>
                  </a:extLst>
                </a:gridCol>
                <a:gridCol w="783367">
                  <a:extLst>
                    <a:ext uri="{9D8B030D-6E8A-4147-A177-3AD203B41FA5}">
                      <a16:colId xmlns:a16="http://schemas.microsoft.com/office/drawing/2014/main" val="4021812261"/>
                    </a:ext>
                  </a:extLst>
                </a:gridCol>
                <a:gridCol w="922690">
                  <a:extLst>
                    <a:ext uri="{9D8B030D-6E8A-4147-A177-3AD203B41FA5}">
                      <a16:colId xmlns:a16="http://schemas.microsoft.com/office/drawing/2014/main" val="1108336673"/>
                    </a:ext>
                  </a:extLst>
                </a:gridCol>
                <a:gridCol w="754234">
                  <a:extLst>
                    <a:ext uri="{9D8B030D-6E8A-4147-A177-3AD203B41FA5}">
                      <a16:colId xmlns:a16="http://schemas.microsoft.com/office/drawing/2014/main" val="2848983122"/>
                    </a:ext>
                  </a:extLst>
                </a:gridCol>
                <a:gridCol w="647575">
                  <a:extLst>
                    <a:ext uri="{9D8B030D-6E8A-4147-A177-3AD203B41FA5}">
                      <a16:colId xmlns:a16="http://schemas.microsoft.com/office/drawing/2014/main" val="1348545519"/>
                    </a:ext>
                  </a:extLst>
                </a:gridCol>
              </a:tblGrid>
              <a:tr h="247929">
                <a:tc>
                  <a:txBody>
                    <a:bodyPr/>
                    <a:lstStyle/>
                    <a:p>
                      <a:pPr marL="0" marR="0" algn="ctr">
                        <a:lnSpc>
                          <a:spcPct val="107000"/>
                        </a:lnSpc>
                        <a:spcBef>
                          <a:spcPts val="0"/>
                        </a:spcBef>
                        <a:spcAft>
                          <a:spcPts val="0"/>
                        </a:spcAft>
                      </a:pPr>
                      <a:r>
                        <a:rPr lang="en-US" sz="1400">
                          <a:solidFill>
                            <a:schemeClr val="tx1"/>
                          </a:solidFill>
                          <a:effectLst/>
                        </a:rPr>
                        <a:t> </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gridSpan="4">
                  <a:txBody>
                    <a:bodyPr/>
                    <a:lstStyle/>
                    <a:p>
                      <a:pPr marL="0" marR="0" algn="ctr">
                        <a:lnSpc>
                          <a:spcPct val="107000"/>
                        </a:lnSpc>
                        <a:spcBef>
                          <a:spcPts val="0"/>
                        </a:spcBef>
                        <a:spcAft>
                          <a:spcPts val="0"/>
                        </a:spcAft>
                      </a:pPr>
                      <a:r>
                        <a:rPr lang="en-US" sz="1400">
                          <a:solidFill>
                            <a:schemeClr val="tx1"/>
                          </a:solidFill>
                          <a:effectLst/>
                        </a:rPr>
                        <a:t>2100 Design SLR (m)</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1288535"/>
                  </a:ext>
                </a:extLst>
              </a:tr>
              <a:tr h="848685">
                <a:tc>
                  <a:txBody>
                    <a:bodyPr/>
                    <a:lstStyle/>
                    <a:p>
                      <a:pPr>
                        <a:lnSpc>
                          <a:spcPct val="107000"/>
                        </a:lnSpc>
                      </a:pPr>
                      <a:endParaRPr lang="en-US" sz="1400">
                        <a:solidFill>
                          <a:schemeClr val="tx1"/>
                        </a:solidFill>
                        <a:effectLst/>
                        <a:latin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b="1">
                          <a:solidFill>
                            <a:schemeClr val="tx1"/>
                          </a:solidFill>
                          <a:effectLst/>
                        </a:rPr>
                        <a:t>EOL Median</a:t>
                      </a:r>
                      <a:endPar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b="1" dirty="0">
                          <a:solidFill>
                            <a:schemeClr val="tx1"/>
                          </a:solidFill>
                          <a:effectLst/>
                        </a:rPr>
                        <a:t>EOL    PDF</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b="1" dirty="0">
                          <a:solidFill>
                            <a:schemeClr val="tx1"/>
                          </a:solidFill>
                          <a:effectLst/>
                        </a:rPr>
                        <a:t>LTE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b="1" dirty="0">
                          <a:solidFill>
                            <a:schemeClr val="tx1"/>
                          </a:solidFill>
                          <a:effectLst/>
                        </a:rPr>
                        <a:t>Risk Based</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316036231"/>
                  </a:ext>
                </a:extLst>
              </a:tr>
              <a:tr h="304116">
                <a:tc>
                  <a:txBody>
                    <a:bodyPr/>
                    <a:lstStyle/>
                    <a:p>
                      <a:pPr marL="0" marR="0" algn="ctr">
                        <a:lnSpc>
                          <a:spcPct val="107000"/>
                        </a:lnSpc>
                        <a:spcBef>
                          <a:spcPts val="0"/>
                        </a:spcBef>
                        <a:spcAft>
                          <a:spcPts val="0"/>
                        </a:spcAft>
                      </a:pPr>
                      <a:r>
                        <a:rPr lang="en-US" sz="1400">
                          <a:solidFill>
                            <a:schemeClr val="tx1"/>
                          </a:solidFill>
                          <a:effectLst/>
                        </a:rPr>
                        <a:t>1.5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0.60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0.66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0.42</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0.40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30961711"/>
                  </a:ext>
                </a:extLst>
              </a:tr>
              <a:tr h="304116">
                <a:tc>
                  <a:txBody>
                    <a:bodyPr/>
                    <a:lstStyle/>
                    <a:p>
                      <a:pPr marL="0" marR="0" algn="ctr">
                        <a:lnSpc>
                          <a:spcPct val="107000"/>
                        </a:lnSpc>
                        <a:spcBef>
                          <a:spcPts val="0"/>
                        </a:spcBef>
                        <a:spcAft>
                          <a:spcPts val="0"/>
                        </a:spcAft>
                      </a:pPr>
                      <a:r>
                        <a:rPr lang="en-US" sz="1400">
                          <a:solidFill>
                            <a:schemeClr val="tx1"/>
                          </a:solidFill>
                          <a:effectLst/>
                        </a:rPr>
                        <a:t>2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0.65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0.71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0.45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0.42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386340116"/>
                  </a:ext>
                </a:extLst>
              </a:tr>
              <a:tr h="304116">
                <a:tc>
                  <a:txBody>
                    <a:bodyPr/>
                    <a:lstStyle/>
                    <a:p>
                      <a:pPr marL="0" marR="0" algn="ctr">
                        <a:lnSpc>
                          <a:spcPct val="107000"/>
                        </a:lnSpc>
                        <a:spcBef>
                          <a:spcPts val="0"/>
                        </a:spcBef>
                        <a:spcAft>
                          <a:spcPts val="0"/>
                        </a:spcAft>
                      </a:pPr>
                      <a:r>
                        <a:rPr lang="en-US" sz="1400">
                          <a:solidFill>
                            <a:schemeClr val="tx1"/>
                          </a:solidFill>
                          <a:effectLst/>
                        </a:rPr>
                        <a:t>3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0.74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0.82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0.53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2651536286"/>
                  </a:ext>
                </a:extLst>
              </a:tr>
              <a:tr h="304116">
                <a:tc>
                  <a:txBody>
                    <a:bodyPr/>
                    <a:lstStyle/>
                    <a:p>
                      <a:pPr marL="0" marR="0" algn="ctr">
                        <a:lnSpc>
                          <a:spcPct val="107000"/>
                        </a:lnSpc>
                        <a:spcBef>
                          <a:spcPts val="0"/>
                        </a:spcBef>
                        <a:spcAft>
                          <a:spcPts val="0"/>
                        </a:spcAft>
                      </a:pPr>
                      <a:r>
                        <a:rPr lang="en-US" sz="1400">
                          <a:solidFill>
                            <a:schemeClr val="tx1"/>
                          </a:solidFill>
                          <a:effectLst/>
                        </a:rPr>
                        <a:t>4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0.81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0.93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0.54</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0.65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854714506"/>
                  </a:ext>
                </a:extLst>
              </a:tr>
              <a:tr h="304116">
                <a:tc>
                  <a:txBody>
                    <a:bodyPr/>
                    <a:lstStyle/>
                    <a:p>
                      <a:pPr marL="0" marR="0" algn="ctr">
                        <a:lnSpc>
                          <a:spcPct val="107000"/>
                        </a:lnSpc>
                        <a:spcBef>
                          <a:spcPts val="0"/>
                        </a:spcBef>
                        <a:spcAft>
                          <a:spcPts val="0"/>
                        </a:spcAft>
                      </a:pPr>
                      <a:r>
                        <a:rPr lang="en-US" sz="1400">
                          <a:solidFill>
                            <a:schemeClr val="tx1"/>
                          </a:solidFill>
                          <a:effectLst/>
                        </a:rPr>
                        <a:t>5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0.91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1.05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0.60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0.77</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4232648196"/>
                  </a:ext>
                </a:extLst>
              </a:tr>
              <a:tr h="304116">
                <a:tc>
                  <a:txBody>
                    <a:bodyPr/>
                    <a:lstStyle/>
                    <a:p>
                      <a:pPr marL="0" marR="0" algn="ctr">
                        <a:lnSpc>
                          <a:spcPct val="107000"/>
                        </a:lnSpc>
                        <a:spcBef>
                          <a:spcPts val="0"/>
                        </a:spcBef>
                        <a:spcAft>
                          <a:spcPts val="0"/>
                        </a:spcAft>
                      </a:pPr>
                      <a:r>
                        <a:rPr lang="en-US" sz="1400">
                          <a:solidFill>
                            <a:schemeClr val="tx1"/>
                          </a:solidFill>
                          <a:effectLst/>
                        </a:rPr>
                        <a:t>Uncertain 1.5 </a:t>
                      </a:r>
                      <a:r>
                        <a:rPr lang="en-US" sz="1400" baseline="30000">
                          <a:solidFill>
                            <a:schemeClr val="tx1"/>
                          </a:solidFill>
                          <a:effectLst/>
                        </a:rPr>
                        <a:t>o</a:t>
                      </a:r>
                      <a:r>
                        <a:rPr lang="en-US" sz="1400">
                          <a:solidFill>
                            <a:schemeClr val="tx1"/>
                          </a:solidFill>
                          <a:effectLst/>
                        </a:rPr>
                        <a:t>C</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0.82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1.13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0.63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0.88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3572490915"/>
                  </a:ext>
                </a:extLst>
              </a:tr>
              <a:tr h="304116">
                <a:tc>
                  <a:txBody>
                    <a:bodyPr/>
                    <a:lstStyle/>
                    <a:p>
                      <a:pPr marL="0" marR="0" algn="ctr">
                        <a:lnSpc>
                          <a:spcPct val="107000"/>
                        </a:lnSpc>
                        <a:spcBef>
                          <a:spcPts val="0"/>
                        </a:spcBef>
                        <a:spcAft>
                          <a:spcPts val="0"/>
                        </a:spcAft>
                      </a:pPr>
                      <a:r>
                        <a:rPr lang="en-US" sz="1400" dirty="0">
                          <a:solidFill>
                            <a:schemeClr val="tx1"/>
                          </a:solidFill>
                          <a:effectLst/>
                        </a:rPr>
                        <a:t>Uncertain 5 </a:t>
                      </a:r>
                      <a:r>
                        <a:rPr lang="en-US" sz="1400" baseline="30000" dirty="0">
                          <a:solidFill>
                            <a:schemeClr val="tx1"/>
                          </a:solidFill>
                          <a:effectLst/>
                        </a:rPr>
                        <a:t>o</a:t>
                      </a:r>
                      <a:r>
                        <a:rPr lang="en-US" sz="1400" dirty="0">
                          <a:solidFill>
                            <a:schemeClr val="tx1"/>
                          </a:solidFill>
                          <a:effectLst/>
                        </a:rPr>
                        <a:t>C</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1.04</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1.86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1.03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1.61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601891207"/>
                  </a:ext>
                </a:extLst>
              </a:tr>
              <a:tr h="304116">
                <a:tc>
                  <a:txBody>
                    <a:bodyPr/>
                    <a:lstStyle/>
                    <a:p>
                      <a:pPr marL="0" marR="0" algn="ctr">
                        <a:lnSpc>
                          <a:spcPct val="107000"/>
                        </a:lnSpc>
                        <a:spcBef>
                          <a:spcPts val="0"/>
                        </a:spcBef>
                        <a:spcAft>
                          <a:spcPts val="0"/>
                        </a:spcAft>
                      </a:pPr>
                      <a:r>
                        <a:rPr lang="en-US" sz="1400" dirty="0">
                          <a:solidFill>
                            <a:schemeClr val="tx1"/>
                          </a:solidFill>
                          <a:effectLst/>
                        </a:rPr>
                        <a:t>WE_29</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0.78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1.22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0.64</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0.91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344167916"/>
                  </a:ext>
                </a:extLst>
              </a:tr>
              <a:tr h="304116">
                <a:tc>
                  <a:txBody>
                    <a:bodyPr/>
                    <a:lstStyle/>
                    <a:p>
                      <a:pPr marL="0" marR="0" algn="ctr">
                        <a:lnSpc>
                          <a:spcPct val="107000"/>
                        </a:lnSpc>
                        <a:spcBef>
                          <a:spcPts val="0"/>
                        </a:spcBef>
                        <a:spcAft>
                          <a:spcPts val="0"/>
                        </a:spcAft>
                      </a:pPr>
                      <a:r>
                        <a:rPr lang="en-US" sz="1400" dirty="0">
                          <a:solidFill>
                            <a:schemeClr val="tx1"/>
                          </a:solidFill>
                          <a:effectLst/>
                        </a:rPr>
                        <a:t>WC_10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0.73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0.93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0.63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388041492"/>
                  </a:ext>
                </a:extLst>
              </a:tr>
              <a:tr h="304116">
                <a:tc>
                  <a:txBody>
                    <a:bodyPr/>
                    <a:lstStyle/>
                    <a:p>
                      <a:pPr marL="0" marR="0" algn="ctr">
                        <a:lnSpc>
                          <a:spcPct val="107000"/>
                        </a:lnSpc>
                        <a:spcBef>
                          <a:spcPts val="0"/>
                        </a:spcBef>
                        <a:spcAft>
                          <a:spcPts val="0"/>
                        </a:spcAft>
                      </a:pPr>
                      <a:r>
                        <a:rPr lang="en-US" sz="1400" dirty="0">
                          <a:solidFill>
                            <a:schemeClr val="tx1"/>
                          </a:solidFill>
                          <a:effectLst/>
                        </a:rPr>
                        <a:t>WN0_10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0.66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0.82</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0.48</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a:solidFill>
                            <a:schemeClr val="tx1"/>
                          </a:solidFill>
                          <a:effectLst/>
                        </a:rPr>
                        <a:t>0.53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079144873"/>
                  </a:ext>
                </a:extLst>
              </a:tr>
              <a:tr h="304116">
                <a:tc>
                  <a:txBody>
                    <a:bodyPr/>
                    <a:lstStyle/>
                    <a:p>
                      <a:pPr marL="0" marR="0" algn="ctr">
                        <a:lnSpc>
                          <a:spcPct val="107000"/>
                        </a:lnSpc>
                        <a:spcBef>
                          <a:spcPts val="0"/>
                        </a:spcBef>
                        <a:spcAft>
                          <a:spcPts val="0"/>
                        </a:spcAft>
                      </a:pPr>
                      <a:r>
                        <a:rPr lang="en-US" sz="1400" dirty="0">
                          <a:solidFill>
                            <a:schemeClr val="tx1"/>
                          </a:solidFill>
                          <a:effectLst/>
                        </a:rPr>
                        <a:t>WC_20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0.74</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1.04</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highlight>
                            <a:srgbClr val="FFFF00"/>
                          </a:highlight>
                        </a:rPr>
                        <a:t>0.57</a:t>
                      </a:r>
                      <a:endParaRPr lang="en-US" sz="1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0.73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1805415343"/>
                  </a:ext>
                </a:extLst>
              </a:tr>
              <a:tr h="304116">
                <a:tc>
                  <a:txBody>
                    <a:bodyPr/>
                    <a:lstStyle/>
                    <a:p>
                      <a:pPr marL="0" marR="0" algn="ctr">
                        <a:lnSpc>
                          <a:spcPct val="107000"/>
                        </a:lnSpc>
                        <a:spcBef>
                          <a:spcPts val="0"/>
                        </a:spcBef>
                        <a:spcAft>
                          <a:spcPts val="0"/>
                        </a:spcAft>
                      </a:pPr>
                      <a:r>
                        <a:rPr lang="en-US" sz="1400">
                          <a:solidFill>
                            <a:schemeClr val="tx1"/>
                          </a:solidFill>
                          <a:effectLst/>
                        </a:rPr>
                        <a:t>WN0_20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0.67</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a:solidFill>
                            <a:schemeClr val="tx1"/>
                          </a:solidFill>
                          <a:effectLst/>
                        </a:rPr>
                        <a:t>0.87</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50000"/>
                        <a:lumOff val="5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0.59</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40000"/>
                        <a:lumOff val="60000"/>
                      </a:schemeClr>
                    </a:solidFill>
                  </a:tcPr>
                </a:tc>
                <a:extLst>
                  <a:ext uri="{0D108BD9-81ED-4DB2-BD59-A6C34878D82A}">
                    <a16:rowId xmlns:a16="http://schemas.microsoft.com/office/drawing/2014/main" val="3156634050"/>
                  </a:ext>
                </a:extLst>
              </a:tr>
            </a:tbl>
          </a:graphicData>
        </a:graphic>
      </p:graphicFrame>
    </p:spTree>
    <p:extLst>
      <p:ext uri="{BB962C8B-B14F-4D97-AF65-F5344CB8AC3E}">
        <p14:creationId xmlns:p14="http://schemas.microsoft.com/office/powerpoint/2010/main" val="2009533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42551" y="365125"/>
            <a:ext cx="8625017" cy="1325563"/>
          </a:xfrm>
        </p:spPr>
        <p:txBody>
          <a:bodyPr>
            <a:normAutofit/>
          </a:bodyPr>
          <a:lstStyle/>
          <a:p>
            <a:r>
              <a:rPr lang="en-US" b="1" dirty="0">
                <a:solidFill>
                  <a:schemeClr val="accent1"/>
                </a:solidFill>
                <a:latin typeface="Expo Sans Pro" panose="020B0503040300020003" pitchFamily="34" charset="0"/>
              </a:rPr>
              <a:t>Questions?</a:t>
            </a:r>
          </a:p>
        </p:txBody>
      </p:sp>
      <p:pic>
        <p:nvPicPr>
          <p:cNvPr id="6" name="Content Placeholder 5" descr="A large wave of water&#10;&#10;Description automatically generated">
            <a:extLst>
              <a:ext uri="{FF2B5EF4-FFF2-40B4-BE49-F238E27FC236}">
                <a16:creationId xmlns:a16="http://schemas.microsoft.com/office/drawing/2014/main" id="{7E29B7A0-49B9-14B9-D44E-CE7D11B5D364}"/>
              </a:ext>
            </a:extLst>
          </p:cNvPr>
          <p:cNvPicPr>
            <a:picLocks noGrp="1" noChangeAspect="1"/>
          </p:cNvPicPr>
          <p:nvPr>
            <p:ph idx="1"/>
          </p:nvPr>
        </p:nvPicPr>
        <p:blipFill>
          <a:blip r:embed="rId4"/>
          <a:stretch>
            <a:fillRect/>
          </a:stretch>
        </p:blipFill>
        <p:spPr>
          <a:xfrm>
            <a:off x="3718465" y="1690688"/>
            <a:ext cx="4755070" cy="4321525"/>
          </a:xfrm>
        </p:spPr>
      </p:pic>
    </p:spTree>
    <p:extLst>
      <p:ext uri="{BB962C8B-B14F-4D97-AF65-F5344CB8AC3E}">
        <p14:creationId xmlns:p14="http://schemas.microsoft.com/office/powerpoint/2010/main" val="245836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487174" y="1342997"/>
            <a:ext cx="10515600" cy="1353312"/>
          </a:xfrm>
        </p:spPr>
        <p:txBody>
          <a:bodyPr>
            <a:normAutofit fontScale="90000"/>
          </a:bodyPr>
          <a:lstStyle/>
          <a:p>
            <a:br>
              <a:rPr lang="en-US" dirty="0">
                <a:solidFill>
                  <a:schemeClr val="accent1"/>
                </a:solidFill>
              </a:rPr>
            </a:br>
            <a:r>
              <a:rPr lang="en-US" b="1" dirty="0">
                <a:solidFill>
                  <a:schemeClr val="accent1"/>
                </a:solidFill>
                <a:latin typeface="Expo Sans Pro" panose="020B0503040300020003" pitchFamily="34" charset="0"/>
              </a:rPr>
              <a:t>What is the most common natural Disasters in your State?</a:t>
            </a:r>
            <a:br>
              <a:rPr lang="en-US" dirty="0">
                <a:solidFill>
                  <a:schemeClr val="accent1"/>
                </a:solidFill>
                <a:latin typeface="Expo Sans Pro" panose="020B0503040300020003" pitchFamily="34" charset="0"/>
              </a:rPr>
            </a:br>
            <a:br>
              <a:rPr lang="en-US" sz="3100" dirty="0">
                <a:latin typeface="+mn-lt"/>
                <a:ea typeface="+mn-ea"/>
                <a:cs typeface="+mn-cs"/>
              </a:rPr>
            </a:br>
            <a:r>
              <a:rPr lang="en-US" sz="3100" dirty="0">
                <a:latin typeface="+mn-lt"/>
                <a:ea typeface="+mn-ea"/>
                <a:cs typeface="+mn-cs"/>
              </a:rPr>
              <a:t> </a:t>
            </a:r>
            <a:br>
              <a:rPr lang="en-US" sz="3100" dirty="0">
                <a:latin typeface="+mn-lt"/>
                <a:ea typeface="+mn-ea"/>
                <a:cs typeface="+mn-cs"/>
              </a:rPr>
            </a:br>
            <a:br>
              <a:rPr lang="en-US" sz="3100" dirty="0">
                <a:latin typeface="+mn-lt"/>
                <a:ea typeface="+mn-ea"/>
                <a:cs typeface="+mn-cs"/>
              </a:rPr>
            </a:br>
            <a:br>
              <a:rPr lang="en-US" sz="3100" dirty="0">
                <a:latin typeface="+mn-lt"/>
                <a:ea typeface="+mn-ea"/>
                <a:cs typeface="+mn-cs"/>
              </a:rPr>
            </a:br>
            <a:endParaRPr lang="en-US" sz="3100" dirty="0">
              <a:latin typeface="+mn-lt"/>
              <a:ea typeface="+mn-ea"/>
              <a:cs typeface="+mn-cs"/>
            </a:endParaRPr>
          </a:p>
        </p:txBody>
      </p:sp>
      <p:sp>
        <p:nvSpPr>
          <p:cNvPr id="5" name="Title 1">
            <a:extLst>
              <a:ext uri="{FF2B5EF4-FFF2-40B4-BE49-F238E27FC236}">
                <a16:creationId xmlns:a16="http://schemas.microsoft.com/office/drawing/2014/main" id="{F6AEA95F-A6A6-2B2C-8C2E-1FBC0795E3EC}"/>
              </a:ext>
            </a:extLst>
          </p:cNvPr>
          <p:cNvSpPr>
            <a:spLocks noGrp="1"/>
          </p:cNvSpPr>
          <p:nvPr>
            <p:ph idx="1"/>
          </p:nvPr>
        </p:nvSpPr>
        <p:spPr>
          <a:xfrm>
            <a:off x="3682842" y="2167992"/>
            <a:ext cx="4811657" cy="4351337"/>
          </a:xfrm>
        </p:spPr>
        <p:txBody>
          <a:bodyPr>
            <a:normAutofit fontScale="75000" lnSpcReduction="20000"/>
          </a:bodyPr>
          <a:lstStyle/>
          <a:p>
            <a:pPr marL="514350" indent="-514350">
              <a:buFont typeface="+mj-lt"/>
              <a:buAutoNum type="arabicPeriod"/>
            </a:pPr>
            <a:r>
              <a:rPr lang="en-US" sz="3700" dirty="0">
                <a:latin typeface="Expo Sans Pro Cond" panose="020B0506040300020003" pitchFamily="34" charset="0"/>
              </a:rPr>
              <a:t>Heat Wave.</a:t>
            </a:r>
          </a:p>
          <a:p>
            <a:pPr marL="514350" indent="-514350">
              <a:buFont typeface="+mj-lt"/>
              <a:buAutoNum type="arabicPeriod"/>
            </a:pPr>
            <a:r>
              <a:rPr lang="en-US" sz="3700" dirty="0">
                <a:latin typeface="Expo Sans Pro Cond" panose="020B0506040300020003" pitchFamily="34" charset="0"/>
              </a:rPr>
              <a:t>Hurricane.</a:t>
            </a:r>
          </a:p>
          <a:p>
            <a:pPr marL="514350" indent="-514350">
              <a:buFont typeface="+mj-lt"/>
              <a:buAutoNum type="arabicPeriod"/>
            </a:pPr>
            <a:r>
              <a:rPr lang="en-US" sz="3700" dirty="0">
                <a:latin typeface="Expo Sans Pro Cond" panose="020B0506040300020003" pitchFamily="34" charset="0"/>
              </a:rPr>
              <a:t>Winter Storm.</a:t>
            </a:r>
          </a:p>
          <a:p>
            <a:pPr marL="514350" indent="-514350">
              <a:buFont typeface="+mj-lt"/>
              <a:buAutoNum type="arabicPeriod"/>
            </a:pPr>
            <a:r>
              <a:rPr lang="en-US" sz="3700" dirty="0">
                <a:latin typeface="Expo Sans Pro Cond" panose="020B0506040300020003" pitchFamily="34" charset="0"/>
              </a:rPr>
              <a:t>Riverine Flooding </a:t>
            </a:r>
          </a:p>
          <a:p>
            <a:pPr marL="514350" indent="-514350">
              <a:buFont typeface="+mj-lt"/>
              <a:buAutoNum type="arabicPeriod"/>
            </a:pPr>
            <a:r>
              <a:rPr lang="en-US" sz="3700" dirty="0">
                <a:latin typeface="Expo Sans Pro Cond" panose="020B0506040300020003" pitchFamily="34" charset="0"/>
              </a:rPr>
              <a:t>Earthquake</a:t>
            </a:r>
          </a:p>
          <a:p>
            <a:pPr marL="514350" indent="-514350">
              <a:buFont typeface="+mj-lt"/>
              <a:buAutoNum type="arabicPeriod"/>
            </a:pPr>
            <a:r>
              <a:rPr lang="en-US" sz="3700" dirty="0">
                <a:latin typeface="Expo Sans Pro Cond" panose="020B0506040300020003" pitchFamily="34" charset="0"/>
              </a:rPr>
              <a:t>Wild Fire</a:t>
            </a:r>
          </a:p>
          <a:p>
            <a:pPr marL="514350" indent="-514350">
              <a:buFont typeface="+mj-lt"/>
              <a:buAutoNum type="arabicPeriod"/>
            </a:pPr>
            <a:r>
              <a:rPr lang="en-US" sz="3700" dirty="0">
                <a:latin typeface="Expo Sans Pro Cond" panose="020B0506040300020003" pitchFamily="34" charset="0"/>
              </a:rPr>
              <a:t>Tornado</a:t>
            </a:r>
          </a:p>
          <a:p>
            <a:pPr marL="514350" indent="-514350">
              <a:buFont typeface="+mj-lt"/>
              <a:buAutoNum type="arabicPeriod"/>
            </a:pPr>
            <a:r>
              <a:rPr lang="en-US" sz="3700" dirty="0">
                <a:latin typeface="Expo Sans Pro Cond" panose="020B0506040300020003" pitchFamily="34" charset="0"/>
              </a:rPr>
              <a:t>Coastal Flooding </a:t>
            </a:r>
          </a:p>
          <a:p>
            <a:pPr marL="514350" indent="-514350">
              <a:buFont typeface="+mj-lt"/>
              <a:buAutoNum type="arabicPeriod"/>
            </a:pPr>
            <a:r>
              <a:rPr lang="en-US" sz="3700" dirty="0">
                <a:latin typeface="Expo Sans Pro Cond" panose="020B0506040300020003" pitchFamily="34" charset="0"/>
              </a:rPr>
              <a:t>Other </a:t>
            </a:r>
            <a:br>
              <a:rPr lang="en-US" sz="3100" dirty="0">
                <a:latin typeface="+mn-lt"/>
                <a:ea typeface="+mn-ea"/>
                <a:cs typeface="+mn-cs"/>
              </a:rPr>
            </a:br>
            <a:br>
              <a:rPr lang="en-US" sz="3100" dirty="0">
                <a:latin typeface="+mn-lt"/>
                <a:ea typeface="+mn-ea"/>
                <a:cs typeface="+mn-cs"/>
              </a:rPr>
            </a:br>
            <a:endParaRPr lang="en-US" sz="3100" dirty="0">
              <a:latin typeface="+mn-lt"/>
              <a:ea typeface="+mn-ea"/>
              <a:cs typeface="+mn-cs"/>
            </a:endParaRPr>
          </a:p>
        </p:txBody>
      </p:sp>
      <p:sp>
        <p:nvSpPr>
          <p:cNvPr id="6" name="Title 1">
            <a:extLst>
              <a:ext uri="{FF2B5EF4-FFF2-40B4-BE49-F238E27FC236}">
                <a16:creationId xmlns:a16="http://schemas.microsoft.com/office/drawing/2014/main" id="{F6AEA95F-A6A6-2B2C-8C2E-1FBC0795E3EC}"/>
              </a:ext>
            </a:extLst>
          </p:cNvPr>
          <p:cNvSpPr txBox="1">
            <a:spLocks/>
          </p:cNvSpPr>
          <p:nvPr/>
        </p:nvSpPr>
        <p:spPr>
          <a:xfrm>
            <a:off x="5884984" y="2049665"/>
            <a:ext cx="4531636" cy="30617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100" dirty="0">
                <a:latin typeface="+mn-lt"/>
                <a:ea typeface="+mn-ea"/>
                <a:cs typeface="+mn-cs"/>
              </a:rPr>
            </a:br>
            <a:r>
              <a:rPr lang="en-US" sz="3100" dirty="0">
                <a:latin typeface="+mn-lt"/>
                <a:ea typeface="+mn-ea"/>
                <a:cs typeface="+mn-cs"/>
              </a:rPr>
              <a:t> </a:t>
            </a:r>
            <a:br>
              <a:rPr lang="en-US" sz="3100" dirty="0">
                <a:latin typeface="+mn-lt"/>
                <a:ea typeface="+mn-ea"/>
                <a:cs typeface="+mn-cs"/>
              </a:rPr>
            </a:br>
            <a:br>
              <a:rPr lang="en-US" sz="3100" dirty="0">
                <a:latin typeface="+mn-lt"/>
                <a:ea typeface="+mn-ea"/>
                <a:cs typeface="+mn-cs"/>
              </a:rPr>
            </a:br>
            <a:br>
              <a:rPr lang="en-US" sz="3100" dirty="0">
                <a:latin typeface="+mn-lt"/>
                <a:ea typeface="+mn-ea"/>
                <a:cs typeface="+mn-cs"/>
              </a:rPr>
            </a:br>
            <a:endParaRPr lang="en-US" sz="3100" dirty="0">
              <a:latin typeface="+mn-lt"/>
              <a:ea typeface="+mn-ea"/>
              <a:cs typeface="+mn-cs"/>
            </a:endParaRPr>
          </a:p>
        </p:txBody>
      </p:sp>
    </p:spTree>
    <p:extLst>
      <p:ext uri="{BB962C8B-B14F-4D97-AF65-F5344CB8AC3E}">
        <p14:creationId xmlns:p14="http://schemas.microsoft.com/office/powerpoint/2010/main" val="326306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718332" y="748391"/>
            <a:ext cx="10515600" cy="2075934"/>
          </a:xfrm>
        </p:spPr>
        <p:txBody>
          <a:bodyPr>
            <a:normAutofit fontScale="90000"/>
          </a:bodyPr>
          <a:lstStyle/>
          <a:p>
            <a:br>
              <a:rPr lang="en-US" dirty="0">
                <a:solidFill>
                  <a:schemeClr val="accent1"/>
                </a:solidFill>
              </a:rPr>
            </a:br>
            <a:br>
              <a:rPr lang="en-US" dirty="0">
                <a:solidFill>
                  <a:schemeClr val="accent1"/>
                </a:solidFill>
              </a:rPr>
            </a:br>
            <a:r>
              <a:rPr lang="en-US" b="1" dirty="0">
                <a:solidFill>
                  <a:schemeClr val="accent1"/>
                </a:solidFill>
                <a:latin typeface="Expo Sans Pro" panose="020B0503040300020003" pitchFamily="34" charset="0"/>
              </a:rPr>
              <a:t>How we decided to approach SLR?</a:t>
            </a:r>
            <a:br>
              <a:rPr lang="en-US" dirty="0">
                <a:solidFill>
                  <a:schemeClr val="accent1"/>
                </a:solidFill>
              </a:rPr>
            </a:br>
            <a:r>
              <a:rPr lang="en-US" sz="3600" dirty="0">
                <a:solidFill>
                  <a:schemeClr val="accent1"/>
                </a:solidFill>
              </a:rPr>
              <a:t>First, let’s look at:</a:t>
            </a:r>
            <a:br>
              <a:rPr lang="en-US" dirty="0">
                <a:solidFill>
                  <a:schemeClr val="accent1"/>
                </a:solidFill>
              </a:rPr>
            </a:br>
            <a:r>
              <a:rPr lang="en-US" b="1" dirty="0">
                <a:solidFill>
                  <a:schemeClr val="accent1"/>
                </a:solidFill>
                <a:latin typeface="Expo Sans Pro" panose="020B0503040300020003" pitchFamily="34" charset="0"/>
              </a:rPr>
              <a:t>Federal Disasters in South Carolina</a:t>
            </a:r>
            <a:br>
              <a:rPr lang="en-US" dirty="0">
                <a:solidFill>
                  <a:schemeClr val="accent1"/>
                </a:solidFill>
                <a:latin typeface="Expo Sans Pro" panose="020B0503040300020003" pitchFamily="34" charset="0"/>
              </a:rPr>
            </a:br>
            <a:br>
              <a:rPr lang="en-US" sz="3100" dirty="0">
                <a:latin typeface="Expo Sans Pro Cond" panose="020B0506040300020003" pitchFamily="34" charset="0"/>
                <a:ea typeface="+mn-ea"/>
                <a:cs typeface="+mn-cs"/>
              </a:rPr>
            </a:br>
            <a:r>
              <a:rPr lang="en-US" sz="3100" dirty="0">
                <a:latin typeface="Expo Sans Pro Cond" panose="020B0506040300020003" pitchFamily="34" charset="0"/>
                <a:ea typeface="+mn-ea"/>
                <a:cs typeface="+mn-cs"/>
              </a:rPr>
              <a:t>Since 2015, there have been </a:t>
            </a:r>
            <a:r>
              <a:rPr lang="en-US" sz="3100" b="1" dirty="0">
                <a:latin typeface="Expo Sans Pro Cond" panose="020B0506040300020003" pitchFamily="34" charset="0"/>
                <a:ea typeface="+mn-ea"/>
                <a:cs typeface="+mn-cs"/>
              </a:rPr>
              <a:t>three</a:t>
            </a:r>
            <a:r>
              <a:rPr lang="en-US" sz="3100" dirty="0">
                <a:latin typeface="Expo Sans Pro Cond" panose="020B0506040300020003" pitchFamily="34" charset="0"/>
                <a:ea typeface="+mn-ea"/>
                <a:cs typeface="+mn-cs"/>
              </a:rPr>
              <a:t> federally declared natural disasters </a:t>
            </a:r>
            <a:br>
              <a:rPr lang="en-US" sz="3100" dirty="0">
                <a:latin typeface="Expo Sans Pro Cond" panose="020B0506040300020003" pitchFamily="34" charset="0"/>
                <a:ea typeface="+mn-ea"/>
                <a:cs typeface="+mn-cs"/>
              </a:rPr>
            </a:br>
            <a:r>
              <a:rPr lang="en-US" sz="3100" dirty="0">
                <a:latin typeface="Expo Sans Pro Cond" panose="020B0506040300020003" pitchFamily="34" charset="0"/>
                <a:ea typeface="+mn-ea"/>
                <a:cs typeface="+mn-cs"/>
              </a:rPr>
              <a:t>that have caused major flooding in South Carolina</a:t>
            </a:r>
            <a:br>
              <a:rPr lang="en-US" sz="3100" dirty="0">
                <a:latin typeface="+mn-lt"/>
                <a:ea typeface="+mn-ea"/>
                <a:cs typeface="+mn-cs"/>
              </a:rPr>
            </a:br>
            <a:br>
              <a:rPr lang="en-US" sz="3100" dirty="0">
                <a:latin typeface="+mn-lt"/>
                <a:ea typeface="+mn-ea"/>
                <a:cs typeface="+mn-cs"/>
              </a:rPr>
            </a:br>
            <a:endParaRPr lang="en-US" sz="3100" dirty="0">
              <a:latin typeface="+mn-lt"/>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2561819"/>
              </p:ext>
            </p:extLst>
          </p:nvPr>
        </p:nvGraphicFramePr>
        <p:xfrm>
          <a:off x="1814525" y="3658852"/>
          <a:ext cx="8041331" cy="2520500"/>
        </p:xfrm>
        <a:graphic>
          <a:graphicData uri="http://schemas.openxmlformats.org/drawingml/2006/table">
            <a:tbl>
              <a:tblPr firstRow="1" firstCol="1" bandRow="1">
                <a:tableStyleId>{5C22544A-7EE6-4342-B048-85BDC9FD1C3A}</a:tableStyleId>
              </a:tblPr>
              <a:tblGrid>
                <a:gridCol w="2653566">
                  <a:extLst>
                    <a:ext uri="{9D8B030D-6E8A-4147-A177-3AD203B41FA5}">
                      <a16:colId xmlns:a16="http://schemas.microsoft.com/office/drawing/2014/main" val="4164857823"/>
                    </a:ext>
                  </a:extLst>
                </a:gridCol>
                <a:gridCol w="5387765">
                  <a:extLst>
                    <a:ext uri="{9D8B030D-6E8A-4147-A177-3AD203B41FA5}">
                      <a16:colId xmlns:a16="http://schemas.microsoft.com/office/drawing/2014/main" val="3740165279"/>
                    </a:ext>
                  </a:extLst>
                </a:gridCol>
              </a:tblGrid>
              <a:tr h="600260">
                <a:tc>
                  <a:txBody>
                    <a:bodyPr/>
                    <a:lstStyle/>
                    <a:p>
                      <a:pPr marL="0" marR="0" algn="ctr" defTabSz="914400" rtl="0" eaLnBrk="1" latinLnBrk="0" hangingPunct="1">
                        <a:lnSpc>
                          <a:spcPct val="106000"/>
                        </a:lnSpc>
                        <a:spcBef>
                          <a:spcPts val="0"/>
                        </a:spcBef>
                        <a:spcAft>
                          <a:spcPts val="0"/>
                        </a:spcAft>
                      </a:pPr>
                      <a:r>
                        <a:rPr lang="en-US" sz="2000" b="1" kern="1200" cap="all" dirty="0">
                          <a:solidFill>
                            <a:schemeClr val="lt1"/>
                          </a:solidFill>
                          <a:effectLst/>
                          <a:latin typeface="Arial Black" panose="020B0A04020102020204" pitchFamily="34" charset="0"/>
                          <a:ea typeface="+mn-ea"/>
                          <a:cs typeface="+mn-cs"/>
                        </a:rPr>
                        <a:t>Storm date </a:t>
                      </a:r>
                    </a:p>
                  </a:txBody>
                  <a:tcPr marL="9525" marR="152400" marT="76200" marB="76200" anchor="ctr"/>
                </a:tc>
                <a:tc>
                  <a:txBody>
                    <a:bodyPr/>
                    <a:lstStyle/>
                    <a:p>
                      <a:pPr marL="0" marR="0" algn="ctr">
                        <a:lnSpc>
                          <a:spcPct val="106000"/>
                        </a:lnSpc>
                        <a:spcBef>
                          <a:spcPts val="0"/>
                        </a:spcBef>
                        <a:spcAft>
                          <a:spcPts val="0"/>
                        </a:spcAft>
                      </a:pPr>
                      <a:r>
                        <a:rPr lang="en-US" sz="2000" kern="1200" cap="all" dirty="0">
                          <a:effectLst/>
                          <a:latin typeface="Arial Black" panose="020B0A04020102020204" pitchFamily="34" charset="0"/>
                        </a:rPr>
                        <a:t>STORM NAME</a:t>
                      </a:r>
                    </a:p>
                  </a:txBody>
                  <a:tcPr marL="152400" marR="152400" marT="76200" marB="76200" anchor="ctr"/>
                </a:tc>
                <a:extLst>
                  <a:ext uri="{0D108BD9-81ED-4DB2-BD59-A6C34878D82A}">
                    <a16:rowId xmlns:a16="http://schemas.microsoft.com/office/drawing/2014/main" val="1330180782"/>
                  </a:ext>
                </a:extLst>
              </a:tr>
              <a:tr h="640080">
                <a:tc>
                  <a:txBody>
                    <a:bodyPr/>
                    <a:lstStyle/>
                    <a:p>
                      <a:pPr marL="91440" marR="0" algn="ctr">
                        <a:lnSpc>
                          <a:spcPct val="106000"/>
                        </a:lnSpc>
                        <a:spcBef>
                          <a:spcPts val="0"/>
                        </a:spcBef>
                        <a:spcAft>
                          <a:spcPts val="0"/>
                        </a:spcAft>
                      </a:pPr>
                      <a:r>
                        <a:rPr lang="en-US" sz="1800" kern="1200" dirty="0">
                          <a:effectLst/>
                          <a:latin typeface="Arial" panose="020B0604020202020204" pitchFamily="34" charset="0"/>
                          <a:cs typeface="Arial" panose="020B0604020202020204" pitchFamily="34" charset="0"/>
                        </a:rPr>
                        <a:t>October 2015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1440" marR="0" algn="ctr">
                        <a:lnSpc>
                          <a:spcPct val="106000"/>
                        </a:lnSpc>
                        <a:spcBef>
                          <a:spcPts val="0"/>
                        </a:spcBef>
                        <a:spcAft>
                          <a:spcPts val="0"/>
                        </a:spcAft>
                      </a:pPr>
                      <a:r>
                        <a:rPr lang="en-US" sz="1800" kern="1200" dirty="0">
                          <a:effectLst/>
                          <a:latin typeface="Arial" panose="020B0604020202020204" pitchFamily="34" charset="0"/>
                          <a:cs typeface="Arial" panose="020B0604020202020204" pitchFamily="34" charset="0"/>
                        </a:rPr>
                        <a:t>Atmospheric River/Hurricane Joaquin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3400144462"/>
                  </a:ext>
                </a:extLst>
              </a:tr>
              <a:tr h="640080">
                <a:tc>
                  <a:txBody>
                    <a:bodyPr/>
                    <a:lstStyle/>
                    <a:p>
                      <a:pPr marL="91440" marR="0" algn="ctr">
                        <a:lnSpc>
                          <a:spcPct val="106000"/>
                        </a:lnSpc>
                        <a:spcBef>
                          <a:spcPts val="0"/>
                        </a:spcBef>
                        <a:spcAft>
                          <a:spcPts val="0"/>
                        </a:spcAft>
                      </a:pPr>
                      <a:r>
                        <a:rPr lang="en-US" sz="1800" kern="1200">
                          <a:effectLst/>
                          <a:latin typeface="Arial" panose="020B0604020202020204" pitchFamily="34" charset="0"/>
                          <a:cs typeface="Arial" panose="020B0604020202020204" pitchFamily="34" charset="0"/>
                        </a:rPr>
                        <a:t>October 2016</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1440" marR="0" algn="ctr">
                        <a:lnSpc>
                          <a:spcPct val="106000"/>
                        </a:lnSpc>
                        <a:spcBef>
                          <a:spcPts val="0"/>
                        </a:spcBef>
                        <a:spcAft>
                          <a:spcPts val="0"/>
                        </a:spcAft>
                      </a:pPr>
                      <a:r>
                        <a:rPr lang="en-US" sz="1800" kern="1200" dirty="0">
                          <a:effectLst/>
                          <a:latin typeface="Arial" panose="020B0604020202020204" pitchFamily="34" charset="0"/>
                          <a:cs typeface="Arial" panose="020B0604020202020204" pitchFamily="34" charset="0"/>
                        </a:rPr>
                        <a:t>Hurricane Matthew</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2610753584"/>
                  </a:ext>
                </a:extLst>
              </a:tr>
              <a:tr h="640080">
                <a:tc>
                  <a:txBody>
                    <a:bodyPr/>
                    <a:lstStyle/>
                    <a:p>
                      <a:pPr marL="91440" marR="0" algn="ctr">
                        <a:lnSpc>
                          <a:spcPct val="106000"/>
                        </a:lnSpc>
                        <a:spcBef>
                          <a:spcPts val="0"/>
                        </a:spcBef>
                        <a:spcAft>
                          <a:spcPts val="0"/>
                        </a:spcAft>
                      </a:pPr>
                      <a:r>
                        <a:rPr lang="en-US" sz="1800" kern="1200">
                          <a:effectLst/>
                          <a:latin typeface="Arial" panose="020B0604020202020204" pitchFamily="34" charset="0"/>
                          <a:cs typeface="Arial" panose="020B0604020202020204" pitchFamily="34" charset="0"/>
                        </a:rPr>
                        <a:t>September 2018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1440" marR="0" algn="ctr">
                        <a:lnSpc>
                          <a:spcPct val="106000"/>
                        </a:lnSpc>
                        <a:spcBef>
                          <a:spcPts val="0"/>
                        </a:spcBef>
                        <a:spcAft>
                          <a:spcPts val="0"/>
                        </a:spcAft>
                      </a:pPr>
                      <a:r>
                        <a:rPr lang="en-US" sz="1800" kern="1200" dirty="0">
                          <a:effectLst/>
                          <a:latin typeface="Arial" panose="020B0604020202020204" pitchFamily="34" charset="0"/>
                          <a:cs typeface="Arial" panose="020B0604020202020204" pitchFamily="34" charset="0"/>
                        </a:rPr>
                        <a:t>Hurricane Florence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4106937997"/>
                  </a:ext>
                </a:extLst>
              </a:tr>
            </a:tbl>
          </a:graphicData>
        </a:graphic>
      </p:graphicFrame>
    </p:spTree>
    <p:extLst>
      <p:ext uri="{BB962C8B-B14F-4D97-AF65-F5344CB8AC3E}">
        <p14:creationId xmlns:p14="http://schemas.microsoft.com/office/powerpoint/2010/main" val="294832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95865" y="543697"/>
            <a:ext cx="10515600" cy="1682145"/>
          </a:xfrm>
        </p:spPr>
        <p:txBody>
          <a:bodyPr>
            <a:normAutofit fontScale="90000"/>
          </a:bodyPr>
          <a:lstStyle/>
          <a:p>
            <a:br>
              <a:rPr lang="en-US" dirty="0">
                <a:solidFill>
                  <a:schemeClr val="accent1"/>
                </a:solidFill>
              </a:rPr>
            </a:br>
            <a:r>
              <a:rPr lang="en-US" b="1" dirty="0">
                <a:solidFill>
                  <a:schemeClr val="accent1"/>
                </a:solidFill>
                <a:latin typeface="Expo Sans Pro" panose="020B0503040300020003" pitchFamily="34" charset="0"/>
              </a:rPr>
              <a:t>SC Tidal Flooding </a:t>
            </a:r>
            <a:br>
              <a:rPr lang="en-US" b="1" dirty="0">
                <a:solidFill>
                  <a:schemeClr val="accent1"/>
                </a:solidFill>
                <a:latin typeface="Expo Sans Pro" panose="020B0503040300020003" pitchFamily="34" charset="0"/>
              </a:rPr>
            </a:br>
            <a:br>
              <a:rPr lang="en-US" dirty="0">
                <a:solidFill>
                  <a:schemeClr val="accent1"/>
                </a:solidFill>
              </a:rPr>
            </a:br>
            <a:r>
              <a:rPr lang="en-US" sz="3100" dirty="0">
                <a:latin typeface="Expo Sans Pro Cond" panose="020B0506040300020003" pitchFamily="34" charset="0"/>
                <a:ea typeface="+mn-ea"/>
                <a:cs typeface="+mn-cs"/>
              </a:rPr>
              <a:t>Tidal flooding has been increasing in depth, frequency, </a:t>
            </a:r>
            <a:br>
              <a:rPr lang="en-US" sz="3100" dirty="0">
                <a:latin typeface="Expo Sans Pro Cond" panose="020B0506040300020003" pitchFamily="34" charset="0"/>
                <a:ea typeface="+mn-ea"/>
                <a:cs typeface="+mn-cs"/>
              </a:rPr>
            </a:br>
            <a:r>
              <a:rPr lang="en-US" sz="3100" dirty="0">
                <a:latin typeface="Expo Sans Pro Cond" panose="020B0506040300020003" pitchFamily="34" charset="0"/>
                <a:ea typeface="+mn-ea"/>
                <a:cs typeface="+mn-cs"/>
              </a:rPr>
              <a:t>and extent in SC during this century</a:t>
            </a:r>
            <a:br>
              <a:rPr lang="en-US" sz="3100" dirty="0">
                <a:latin typeface="+mn-lt"/>
                <a:ea typeface="+mn-ea"/>
                <a:cs typeface="+mn-cs"/>
              </a:rPr>
            </a:br>
            <a:endParaRPr lang="en-US" sz="3100" dirty="0">
              <a:latin typeface="+mn-lt"/>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4200418"/>
              </p:ext>
            </p:extLst>
          </p:nvPr>
        </p:nvGraphicFramePr>
        <p:xfrm>
          <a:off x="1387843" y="2912869"/>
          <a:ext cx="9131643" cy="2356020"/>
        </p:xfrm>
        <a:graphic>
          <a:graphicData uri="http://schemas.openxmlformats.org/drawingml/2006/table">
            <a:tbl>
              <a:tblPr firstRow="1" firstCol="1" bandRow="1">
                <a:tableStyleId>{5C22544A-7EE6-4342-B048-85BDC9FD1C3A}</a:tableStyleId>
              </a:tblPr>
              <a:tblGrid>
                <a:gridCol w="5165124">
                  <a:extLst>
                    <a:ext uri="{9D8B030D-6E8A-4147-A177-3AD203B41FA5}">
                      <a16:colId xmlns:a16="http://schemas.microsoft.com/office/drawing/2014/main" val="3940714738"/>
                    </a:ext>
                  </a:extLst>
                </a:gridCol>
                <a:gridCol w="3966519">
                  <a:extLst>
                    <a:ext uri="{9D8B030D-6E8A-4147-A177-3AD203B41FA5}">
                      <a16:colId xmlns:a16="http://schemas.microsoft.com/office/drawing/2014/main" val="3157114484"/>
                    </a:ext>
                  </a:extLst>
                </a:gridCol>
              </a:tblGrid>
              <a:tr h="827766">
                <a:tc>
                  <a:txBody>
                    <a:bodyPr/>
                    <a:lstStyle/>
                    <a:p>
                      <a:pPr marL="0" marR="0" algn="ctr">
                        <a:lnSpc>
                          <a:spcPct val="106000"/>
                        </a:lnSpc>
                        <a:spcBef>
                          <a:spcPts val="0"/>
                        </a:spcBef>
                        <a:spcAft>
                          <a:spcPts val="0"/>
                        </a:spcAft>
                      </a:pPr>
                      <a:r>
                        <a:rPr lang="en-US" sz="2000" b="1" kern="1200" cap="all" dirty="0">
                          <a:solidFill>
                            <a:schemeClr val="lt1"/>
                          </a:solidFill>
                          <a:effectLst/>
                          <a:latin typeface="Arial Black" panose="020B0A04020102020204" pitchFamily="34" charset="0"/>
                          <a:ea typeface="+mn-ea"/>
                          <a:cs typeface="+mn-cs"/>
                        </a:rPr>
                        <a:t>TIDAL FLOODING EVENTS</a:t>
                      </a:r>
                    </a:p>
                    <a:p>
                      <a:pPr marL="0" marR="0" algn="ctr">
                        <a:lnSpc>
                          <a:spcPct val="106000"/>
                        </a:lnSpc>
                        <a:spcBef>
                          <a:spcPts val="0"/>
                        </a:spcBef>
                        <a:spcAft>
                          <a:spcPts val="0"/>
                        </a:spcAft>
                      </a:pPr>
                      <a:r>
                        <a:rPr lang="en-US" sz="2000" b="1" kern="1200" cap="all" dirty="0">
                          <a:solidFill>
                            <a:schemeClr val="lt1"/>
                          </a:solidFill>
                          <a:effectLst/>
                          <a:latin typeface="Arial Black" panose="020B0A04020102020204" pitchFamily="34" charset="0"/>
                          <a:ea typeface="+mn-ea"/>
                          <a:cs typeface="+mn-cs"/>
                        </a:rPr>
                        <a:t>Charleston, SC </a:t>
                      </a:r>
                    </a:p>
                  </a:txBody>
                  <a:tcPr marL="9525" marR="152400" marT="76200" marB="76200" anchor="ctr"/>
                </a:tc>
                <a:tc>
                  <a:txBody>
                    <a:bodyPr/>
                    <a:lstStyle/>
                    <a:p>
                      <a:pPr marL="0" marR="0" algn="ctr">
                        <a:lnSpc>
                          <a:spcPct val="106000"/>
                        </a:lnSpc>
                        <a:spcBef>
                          <a:spcPts val="0"/>
                        </a:spcBef>
                        <a:spcAft>
                          <a:spcPts val="0"/>
                        </a:spcAft>
                      </a:pPr>
                      <a:r>
                        <a:rPr lang="en-US" sz="2000" b="1" kern="1200" cap="all" dirty="0">
                          <a:solidFill>
                            <a:schemeClr val="lt1"/>
                          </a:solidFill>
                          <a:effectLst/>
                          <a:latin typeface="Arial Black" panose="020B0A04020102020204" pitchFamily="34" charset="0"/>
                          <a:ea typeface="+mn-ea"/>
                          <a:cs typeface="+mn-cs"/>
                        </a:rPr>
                        <a:t>Number/hours</a:t>
                      </a:r>
                    </a:p>
                    <a:p>
                      <a:pPr marL="0" marR="0" algn="ctr">
                        <a:lnSpc>
                          <a:spcPct val="106000"/>
                        </a:lnSpc>
                        <a:spcBef>
                          <a:spcPts val="0"/>
                        </a:spcBef>
                        <a:spcAft>
                          <a:spcPts val="0"/>
                        </a:spcAft>
                      </a:pPr>
                      <a:endParaRPr lang="en-US" sz="2000" b="1" kern="1200" cap="all" dirty="0">
                        <a:solidFill>
                          <a:schemeClr val="lt1"/>
                        </a:solidFill>
                        <a:effectLst/>
                        <a:latin typeface="Arial Black" panose="020B0A04020102020204" pitchFamily="34" charset="0"/>
                        <a:ea typeface="+mn-ea"/>
                        <a:cs typeface="+mn-cs"/>
                      </a:endParaRPr>
                    </a:p>
                  </a:txBody>
                  <a:tcPr marL="152400" marR="152400" marT="76200" marB="76200" anchor="ctr"/>
                </a:tc>
                <a:extLst>
                  <a:ext uri="{0D108BD9-81ED-4DB2-BD59-A6C34878D82A}">
                    <a16:rowId xmlns:a16="http://schemas.microsoft.com/office/drawing/2014/main" val="1521337964"/>
                  </a:ext>
                </a:extLst>
              </a:tr>
              <a:tr h="509418">
                <a:tc>
                  <a:txBody>
                    <a:bodyPr/>
                    <a:lstStyle/>
                    <a:p>
                      <a:pPr marL="91440" marR="0" algn="ctr">
                        <a:lnSpc>
                          <a:spcPct val="106000"/>
                        </a:lnSpc>
                        <a:spcBef>
                          <a:spcPts val="0"/>
                        </a:spcBef>
                        <a:spcAft>
                          <a:spcPts val="0"/>
                        </a:spcAft>
                      </a:pPr>
                      <a:r>
                        <a:rPr lang="en-US" sz="2000" kern="1200" dirty="0">
                          <a:effectLst/>
                          <a:latin typeface="Arial" panose="020B0604020202020204" pitchFamily="34" charset="0"/>
                          <a:cs typeface="Arial" panose="020B0604020202020204" pitchFamily="34" charset="0"/>
                        </a:rPr>
                        <a:t>1950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1440" marR="0" algn="ctr">
                        <a:lnSpc>
                          <a:spcPct val="106000"/>
                        </a:lnSpc>
                        <a:spcBef>
                          <a:spcPts val="0"/>
                        </a:spcBef>
                        <a:spcAft>
                          <a:spcPts val="0"/>
                        </a:spcAft>
                      </a:pPr>
                      <a:r>
                        <a:rPr lang="en-US" sz="2000" kern="1200" dirty="0">
                          <a:effectLst/>
                          <a:latin typeface="Arial" panose="020B0604020202020204" pitchFamily="34" charset="0"/>
                          <a:cs typeface="Arial" panose="020B0604020202020204" pitchFamily="34" charset="0"/>
                        </a:rPr>
                        <a:t>2 Days/4 Hours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3469662551"/>
                  </a:ext>
                </a:extLst>
              </a:tr>
              <a:tr h="509418">
                <a:tc>
                  <a:txBody>
                    <a:bodyPr/>
                    <a:lstStyle/>
                    <a:p>
                      <a:pPr marL="91440" marR="0" algn="ctr">
                        <a:lnSpc>
                          <a:spcPct val="106000"/>
                        </a:lnSpc>
                        <a:spcBef>
                          <a:spcPts val="0"/>
                        </a:spcBef>
                        <a:spcAft>
                          <a:spcPts val="0"/>
                        </a:spcAft>
                      </a:pPr>
                      <a:r>
                        <a:rPr lang="en-US" sz="2000" kern="1200">
                          <a:effectLst/>
                          <a:latin typeface="Arial" panose="020B0604020202020204" pitchFamily="34" charset="0"/>
                          <a:cs typeface="Arial" panose="020B0604020202020204" pitchFamily="34" charset="0"/>
                        </a:rPr>
                        <a:t>2014</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1440" marR="0" algn="ctr">
                        <a:lnSpc>
                          <a:spcPct val="106000"/>
                        </a:lnSpc>
                        <a:spcBef>
                          <a:spcPts val="0"/>
                        </a:spcBef>
                        <a:spcAft>
                          <a:spcPts val="0"/>
                        </a:spcAft>
                      </a:pPr>
                      <a:r>
                        <a:rPr lang="en-US" sz="2000" kern="1200" dirty="0">
                          <a:effectLst/>
                          <a:latin typeface="Arial" panose="020B0604020202020204" pitchFamily="34" charset="0"/>
                          <a:cs typeface="Arial" panose="020B0604020202020204" pitchFamily="34" charset="0"/>
                        </a:rPr>
                        <a:t>25 Days/42 Hours</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824322517"/>
                  </a:ext>
                </a:extLst>
              </a:tr>
              <a:tr h="509418">
                <a:tc>
                  <a:txBody>
                    <a:bodyPr/>
                    <a:lstStyle/>
                    <a:p>
                      <a:pPr marL="91440" marR="0" algn="ctr">
                        <a:lnSpc>
                          <a:spcPct val="106000"/>
                        </a:lnSpc>
                        <a:spcBef>
                          <a:spcPts val="0"/>
                        </a:spcBef>
                        <a:spcAft>
                          <a:spcPts val="0"/>
                        </a:spcAft>
                      </a:pPr>
                      <a:r>
                        <a:rPr lang="en-US" sz="2000" kern="1200" dirty="0">
                          <a:effectLst/>
                          <a:latin typeface="Arial" panose="020B0604020202020204" pitchFamily="34" charset="0"/>
                          <a:cs typeface="Arial" panose="020B0604020202020204" pitchFamily="34" charset="0"/>
                        </a:rPr>
                        <a:t>2051 (Projected)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1440" marR="0" algn="ctr">
                        <a:lnSpc>
                          <a:spcPct val="106000"/>
                        </a:lnSpc>
                        <a:spcBef>
                          <a:spcPts val="0"/>
                        </a:spcBef>
                        <a:spcAft>
                          <a:spcPts val="0"/>
                        </a:spcAft>
                      </a:pPr>
                      <a:r>
                        <a:rPr lang="en-US" sz="2000" kern="1200" dirty="0">
                          <a:effectLst/>
                          <a:latin typeface="Arial" panose="020B0604020202020204" pitchFamily="34" charset="0"/>
                          <a:cs typeface="Arial" panose="020B0604020202020204" pitchFamily="34" charset="0"/>
                        </a:rPr>
                        <a:t>60 Days/103 Hours *</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1035948827"/>
                  </a:ext>
                </a:extLst>
              </a:tr>
            </a:tbl>
          </a:graphicData>
        </a:graphic>
      </p:graphicFrame>
      <p:sp>
        <p:nvSpPr>
          <p:cNvPr id="3" name="Rectangle 2"/>
          <p:cNvSpPr/>
          <p:nvPr/>
        </p:nvSpPr>
        <p:spPr>
          <a:xfrm>
            <a:off x="7419236" y="5512484"/>
            <a:ext cx="3403496" cy="369332"/>
          </a:xfrm>
          <a:prstGeom prst="rect">
            <a:avLst/>
          </a:prstGeom>
        </p:spPr>
        <p:txBody>
          <a:bodyPr wrap="none">
            <a:spAutoFit/>
          </a:bodyPr>
          <a:lstStyle/>
          <a:p>
            <a:r>
              <a:rPr lang="en-US" dirty="0">
                <a:latin typeface="Eras Demi ITC" panose="020B0805030504020804" pitchFamily="34" charset="0"/>
              </a:rPr>
              <a:t>*Source NCCOS, NOAA, 2020</a:t>
            </a:r>
          </a:p>
        </p:txBody>
      </p:sp>
    </p:spTree>
    <p:extLst>
      <p:ext uri="{BB962C8B-B14F-4D97-AF65-F5344CB8AC3E}">
        <p14:creationId xmlns:p14="http://schemas.microsoft.com/office/powerpoint/2010/main" val="50640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p:txBody>
          <a:bodyPr/>
          <a:lstStyle/>
          <a:p>
            <a:r>
              <a:rPr lang="en-US" b="1" dirty="0">
                <a:solidFill>
                  <a:schemeClr val="accent1"/>
                </a:solidFill>
                <a:latin typeface="Expo Sans Pro" panose="020B0503040300020003" pitchFamily="34" charset="0"/>
              </a:rPr>
              <a:t>SC Resilience Plan </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702277" y="1789542"/>
            <a:ext cx="4981832" cy="4486275"/>
          </a:xfrm>
        </p:spPr>
        <p:txBody>
          <a:bodyPr>
            <a:normAutofit/>
          </a:bodyPr>
          <a:lstStyle/>
          <a:p>
            <a:r>
              <a:rPr lang="en-US" sz="2400" dirty="0">
                <a:latin typeface="Expo Sans Pro Cond" panose="020B0506040300020003" pitchFamily="34" charset="0"/>
              </a:rPr>
              <a:t>SC Legislature passes the </a:t>
            </a:r>
            <a:r>
              <a:rPr lang="en-US" sz="2400" b="1" dirty="0">
                <a:latin typeface="Expo Sans Pro Cond" panose="020B0506040300020003" pitchFamily="34" charset="0"/>
              </a:rPr>
              <a:t>Disaster Relief and Resilience Act </a:t>
            </a:r>
            <a:r>
              <a:rPr lang="en-US" sz="2400" dirty="0">
                <a:latin typeface="Expo Sans Pro Cond" panose="020B0506040300020003" pitchFamily="34" charset="0"/>
              </a:rPr>
              <a:t>(2020)</a:t>
            </a:r>
          </a:p>
          <a:p>
            <a:endParaRPr lang="en-US" sz="2400" dirty="0">
              <a:latin typeface="Expo Sans Pro Cond" panose="020B0506040300020003" pitchFamily="34" charset="0"/>
            </a:endParaRPr>
          </a:p>
          <a:p>
            <a:r>
              <a:rPr lang="en-US" sz="2400" dirty="0">
                <a:latin typeface="Expo Sans Pro Cond" panose="020B0506040300020003" pitchFamily="34" charset="0"/>
              </a:rPr>
              <a:t>Develop, implement and maintain a </a:t>
            </a:r>
            <a:r>
              <a:rPr lang="en-US" sz="2400" b="1" dirty="0">
                <a:latin typeface="Expo Sans Pro Cond" panose="020B0506040300020003" pitchFamily="34" charset="0"/>
              </a:rPr>
              <a:t>Resilience Plan. </a:t>
            </a:r>
          </a:p>
          <a:p>
            <a:endParaRPr lang="en-US" sz="2400" dirty="0">
              <a:latin typeface="Expo Sans Pro Cond" panose="020B0506040300020003" pitchFamily="34" charset="0"/>
            </a:endParaRPr>
          </a:p>
          <a:p>
            <a:r>
              <a:rPr lang="en-US" sz="2400" dirty="0">
                <a:latin typeface="Expo Sans Pro Cond" panose="020B0506040300020003" pitchFamily="34" charset="0"/>
              </a:rPr>
              <a:t>Plan serves as framework for:</a:t>
            </a:r>
          </a:p>
          <a:p>
            <a:pPr lvl="1"/>
            <a:r>
              <a:rPr lang="en-US" b="1" dirty="0">
                <a:latin typeface="Expo Sans Pro Cond" panose="020B0506040300020003" pitchFamily="34" charset="0"/>
              </a:rPr>
              <a:t>Investment in flood mitigation projects and </a:t>
            </a:r>
          </a:p>
          <a:p>
            <a:pPr lvl="1"/>
            <a:r>
              <a:rPr lang="en-US" b="1" dirty="0">
                <a:latin typeface="Expo Sans Pro Cond" panose="020B0506040300020003" pitchFamily="34" charset="0"/>
              </a:rPr>
              <a:t>Adoption of programs and policies</a:t>
            </a:r>
            <a:r>
              <a:rPr lang="en-US" dirty="0">
                <a:latin typeface="Expo Sans Pro Cond" panose="020B0506040300020003" pitchFamily="34"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033" y="1789542"/>
            <a:ext cx="5401042" cy="3937451"/>
          </a:xfrm>
          <a:prstGeom prst="rect">
            <a:avLst/>
          </a:prstGeom>
        </p:spPr>
      </p:pic>
    </p:spTree>
    <p:extLst>
      <p:ext uri="{BB962C8B-B14F-4D97-AF65-F5344CB8AC3E}">
        <p14:creationId xmlns:p14="http://schemas.microsoft.com/office/powerpoint/2010/main" val="27678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766118" y="365125"/>
            <a:ext cx="10587681" cy="1325563"/>
          </a:xfrm>
        </p:spPr>
        <p:txBody>
          <a:bodyPr/>
          <a:lstStyle/>
          <a:p>
            <a:r>
              <a:rPr lang="en-US" b="1" dirty="0">
                <a:solidFill>
                  <a:schemeClr val="accent1"/>
                </a:solidFill>
                <a:latin typeface="Expo Sans Pro" panose="020B0503040300020003" pitchFamily="34" charset="0"/>
              </a:rPr>
              <a:t>SC Resilience Advisory Committee </a:t>
            </a:r>
          </a:p>
        </p:txBody>
      </p:sp>
      <p:sp>
        <p:nvSpPr>
          <p:cNvPr id="3" name="Content Placeholder 2">
            <a:extLst>
              <a:ext uri="{FF2B5EF4-FFF2-40B4-BE49-F238E27FC236}">
                <a16:creationId xmlns:a16="http://schemas.microsoft.com/office/drawing/2014/main" id="{5BEFD1AD-F399-C19A-3C47-687EC1F9734D}"/>
              </a:ext>
            </a:extLst>
          </p:cNvPr>
          <p:cNvSpPr>
            <a:spLocks noGrp="1"/>
          </p:cNvSpPr>
          <p:nvPr>
            <p:ph idx="1"/>
          </p:nvPr>
        </p:nvSpPr>
        <p:spPr>
          <a:xfrm>
            <a:off x="1023504" y="1690688"/>
            <a:ext cx="9736281" cy="4351338"/>
          </a:xfrm>
          <a:effectLst>
            <a:softEdge rad="876300"/>
          </a:effectLst>
        </p:spPr>
        <p:txBody>
          <a:bodyPr>
            <a:normAutofit/>
          </a:bodyPr>
          <a:lstStyle/>
          <a:p>
            <a:r>
              <a:rPr lang="en-US" dirty="0">
                <a:latin typeface="Expo Sans Pro Cond" panose="020B0506040300020003" pitchFamily="34" charset="0"/>
              </a:rPr>
              <a:t>Committee formed with the purpose of guiding the Resilience Plan Development. </a:t>
            </a:r>
          </a:p>
          <a:p>
            <a:endParaRPr lang="en-US" dirty="0">
              <a:latin typeface="Expo Sans Pro Cond" panose="020B0506040300020003" pitchFamily="34" charset="0"/>
            </a:endParaRPr>
          </a:p>
          <a:p>
            <a:r>
              <a:rPr lang="en-US" dirty="0">
                <a:latin typeface="Expo Sans Pro Cond" panose="020B0506040300020003" pitchFamily="34" charset="0"/>
              </a:rPr>
              <a:t>SCDOT one of 16 SC agencies </a:t>
            </a:r>
          </a:p>
          <a:p>
            <a:pPr marL="0" indent="0">
              <a:buNone/>
            </a:pPr>
            <a:r>
              <a:rPr lang="en-US" dirty="0">
                <a:latin typeface="Expo Sans Pro Cond" panose="020B0506040300020003" pitchFamily="34" charset="0"/>
              </a:rPr>
              <a:t>in the Committee</a:t>
            </a:r>
          </a:p>
          <a:p>
            <a:endParaRPr lang="en-US" dirty="0">
              <a:latin typeface="Expo Sans Pro Cond" panose="020B0506040300020003" pitchFamily="34" charset="0"/>
            </a:endParaRPr>
          </a:p>
          <a:p>
            <a:r>
              <a:rPr lang="en-US" dirty="0">
                <a:latin typeface="Expo Sans Pro Cond" panose="020B0506040300020003" pitchFamily="34" charset="0"/>
              </a:rPr>
              <a:t>One of the tasks:</a:t>
            </a:r>
          </a:p>
          <a:p>
            <a:pPr lvl="1"/>
            <a:r>
              <a:rPr lang="en-US" sz="2800" b="1" dirty="0">
                <a:latin typeface="Expo Sans Pro Cond" panose="020B0506040300020003" pitchFamily="34" charset="0"/>
              </a:rPr>
              <a:t>Selection of a statewide Sea Level Rise (SLR) Scenario.</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644" y="2177715"/>
            <a:ext cx="4055271" cy="2703514"/>
          </a:xfrm>
          <a:prstGeom prst="rect">
            <a:avLst/>
          </a:prstGeom>
          <a:effectLst>
            <a:softEdge rad="241300"/>
          </a:effectLst>
        </p:spPr>
      </p:pic>
    </p:spTree>
    <p:extLst>
      <p:ext uri="{BB962C8B-B14F-4D97-AF65-F5344CB8AC3E}">
        <p14:creationId xmlns:p14="http://schemas.microsoft.com/office/powerpoint/2010/main" val="238456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716692" y="365125"/>
            <a:ext cx="10637108" cy="1325563"/>
          </a:xfrm>
        </p:spPr>
        <p:txBody>
          <a:bodyPr/>
          <a:lstStyle/>
          <a:p>
            <a:r>
              <a:rPr lang="en-US" b="1" dirty="0">
                <a:solidFill>
                  <a:schemeClr val="accent1"/>
                </a:solidFill>
                <a:latin typeface="Expo Sans Pro" panose="020B0503040300020003" pitchFamily="34" charset="0"/>
              </a:rPr>
              <a:t>Sea Level Rise Scenarios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44662" y="1690688"/>
            <a:ext cx="8702676" cy="4351338"/>
          </a:xfrm>
          <a:ln>
            <a:solidFill>
              <a:schemeClr val="tx2"/>
            </a:solidFill>
          </a:ln>
        </p:spPr>
      </p:pic>
    </p:spTree>
    <p:extLst>
      <p:ext uri="{BB962C8B-B14F-4D97-AF65-F5344CB8AC3E}">
        <p14:creationId xmlns:p14="http://schemas.microsoft.com/office/powerpoint/2010/main" val="2684137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95F-A6A6-2B2C-8C2E-1FBC0795E3EC}"/>
              </a:ext>
            </a:extLst>
          </p:cNvPr>
          <p:cNvSpPr>
            <a:spLocks noGrp="1"/>
          </p:cNvSpPr>
          <p:nvPr>
            <p:ph type="title"/>
          </p:nvPr>
        </p:nvSpPr>
        <p:spPr>
          <a:xfrm>
            <a:off x="602832" y="539141"/>
            <a:ext cx="10750967" cy="1325563"/>
          </a:xfrm>
        </p:spPr>
        <p:txBody>
          <a:bodyPr/>
          <a:lstStyle/>
          <a:p>
            <a:r>
              <a:rPr lang="en-US" b="1" dirty="0">
                <a:solidFill>
                  <a:schemeClr val="accent1"/>
                </a:solidFill>
                <a:latin typeface="Expo Sans Pro" panose="020B0503040300020003" pitchFamily="34" charset="0"/>
              </a:rPr>
              <a:t>SLR in Charleston and Beaufort, SC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3140089"/>
              </p:ext>
            </p:extLst>
          </p:nvPr>
        </p:nvGraphicFramePr>
        <p:xfrm>
          <a:off x="1140939" y="2198232"/>
          <a:ext cx="9674752" cy="2814388"/>
        </p:xfrm>
        <a:graphic>
          <a:graphicData uri="http://schemas.openxmlformats.org/drawingml/2006/table">
            <a:tbl>
              <a:tblPr firstRow="1" firstCol="1" bandRow="1">
                <a:tableStyleId>{5C22544A-7EE6-4342-B048-85BDC9FD1C3A}</a:tableStyleId>
              </a:tblPr>
              <a:tblGrid>
                <a:gridCol w="1788757">
                  <a:extLst>
                    <a:ext uri="{9D8B030D-6E8A-4147-A177-3AD203B41FA5}">
                      <a16:colId xmlns:a16="http://schemas.microsoft.com/office/drawing/2014/main" val="3419094597"/>
                    </a:ext>
                  </a:extLst>
                </a:gridCol>
                <a:gridCol w="2632925">
                  <a:extLst>
                    <a:ext uri="{9D8B030D-6E8A-4147-A177-3AD203B41FA5}">
                      <a16:colId xmlns:a16="http://schemas.microsoft.com/office/drawing/2014/main" val="2197821374"/>
                    </a:ext>
                  </a:extLst>
                </a:gridCol>
                <a:gridCol w="2747956">
                  <a:extLst>
                    <a:ext uri="{9D8B030D-6E8A-4147-A177-3AD203B41FA5}">
                      <a16:colId xmlns:a16="http://schemas.microsoft.com/office/drawing/2014/main" val="1446561535"/>
                    </a:ext>
                  </a:extLst>
                </a:gridCol>
                <a:gridCol w="2505114">
                  <a:extLst>
                    <a:ext uri="{9D8B030D-6E8A-4147-A177-3AD203B41FA5}">
                      <a16:colId xmlns:a16="http://schemas.microsoft.com/office/drawing/2014/main" val="4081563965"/>
                    </a:ext>
                  </a:extLst>
                </a:gridCol>
              </a:tblGrid>
              <a:tr h="884234">
                <a:tc>
                  <a:txBody>
                    <a:bodyPr/>
                    <a:lstStyle/>
                    <a:p>
                      <a:pPr marL="0" marR="0" algn="ctr">
                        <a:lnSpc>
                          <a:spcPct val="107000"/>
                        </a:lnSpc>
                        <a:spcBef>
                          <a:spcPts val="0"/>
                        </a:spcBef>
                        <a:spcAft>
                          <a:spcPts val="0"/>
                        </a:spcAft>
                      </a:pPr>
                      <a:r>
                        <a:rPr lang="en-US" sz="2000" cap="all" dirty="0">
                          <a:effectLst/>
                          <a:latin typeface="Arial Black" panose="020B0A04020102020204" pitchFamily="34" charset="0"/>
                          <a:cs typeface="Arial" panose="020B0604020202020204" pitchFamily="34" charset="0"/>
                        </a:rPr>
                        <a:t>GAUGE </a:t>
                      </a:r>
                      <a:br>
                        <a:rPr lang="en-US" sz="2000" cap="all" dirty="0">
                          <a:effectLst/>
                          <a:latin typeface="Arial Black" panose="020B0A04020102020204" pitchFamily="34" charset="0"/>
                          <a:cs typeface="Arial" panose="020B0604020202020204" pitchFamily="34" charset="0"/>
                        </a:rPr>
                      </a:br>
                      <a:r>
                        <a:rPr lang="en-US" sz="2000" cap="all" dirty="0">
                          <a:effectLst/>
                          <a:latin typeface="Arial Black" panose="020B0A04020102020204" pitchFamily="34" charset="0"/>
                          <a:cs typeface="Arial" panose="020B0604020202020204" pitchFamily="34" charset="0"/>
                        </a:rPr>
                        <a:t>NAME</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9525" marR="152400" marT="76200" marB="76200" anchor="ctr"/>
                </a:tc>
                <a:tc>
                  <a:txBody>
                    <a:bodyPr/>
                    <a:lstStyle/>
                    <a:p>
                      <a:pPr marL="0" marR="0" algn="ctr">
                        <a:lnSpc>
                          <a:spcPct val="107000"/>
                        </a:lnSpc>
                        <a:spcBef>
                          <a:spcPts val="0"/>
                        </a:spcBef>
                        <a:spcAft>
                          <a:spcPts val="0"/>
                        </a:spcAft>
                      </a:pPr>
                      <a:r>
                        <a:rPr lang="en-US" sz="2000" cap="all" dirty="0">
                          <a:effectLst/>
                          <a:latin typeface="Arial Black" panose="020B0A04020102020204" pitchFamily="34" charset="0"/>
                          <a:cs typeface="Arial" panose="020B0604020202020204" pitchFamily="34" charset="0"/>
                        </a:rPr>
                        <a:t>CITY</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152400" marR="152400" marT="76200" marB="76200" anchor="ctr"/>
                </a:tc>
                <a:tc>
                  <a:txBody>
                    <a:bodyPr/>
                    <a:lstStyle/>
                    <a:p>
                      <a:pPr marL="0" marR="0" algn="ctr">
                        <a:lnSpc>
                          <a:spcPct val="107000"/>
                        </a:lnSpc>
                        <a:spcBef>
                          <a:spcPts val="0"/>
                        </a:spcBef>
                        <a:spcAft>
                          <a:spcPts val="0"/>
                        </a:spcAft>
                      </a:pPr>
                      <a:r>
                        <a:rPr lang="en-US" sz="2000" cap="all" dirty="0">
                          <a:effectLst/>
                          <a:latin typeface="Arial Black" panose="020B0A04020102020204" pitchFamily="34" charset="0"/>
                          <a:cs typeface="Arial" panose="020B0604020202020204" pitchFamily="34" charset="0"/>
                        </a:rPr>
                        <a:t>SEA LEVEL RISE 1980-2009</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152400" marR="152400" marT="76200" marB="76200" anchor="ctr"/>
                </a:tc>
                <a:tc>
                  <a:txBody>
                    <a:bodyPr/>
                    <a:lstStyle/>
                    <a:p>
                      <a:pPr marL="0" marR="0" algn="ctr">
                        <a:lnSpc>
                          <a:spcPct val="107000"/>
                        </a:lnSpc>
                        <a:spcBef>
                          <a:spcPts val="0"/>
                        </a:spcBef>
                        <a:spcAft>
                          <a:spcPts val="0"/>
                        </a:spcAft>
                      </a:pPr>
                      <a:r>
                        <a:rPr lang="en-US" sz="2000" cap="all" dirty="0">
                          <a:effectLst/>
                          <a:latin typeface="Arial Black" panose="020B0A04020102020204" pitchFamily="34" charset="0"/>
                          <a:cs typeface="Arial" panose="020B0604020202020204" pitchFamily="34" charset="0"/>
                        </a:rPr>
                        <a:t>SEA LEVEL RISE 2010-2023</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152400" marR="152400" marT="76200" marB="76200" anchor="ctr"/>
                </a:tc>
                <a:extLst>
                  <a:ext uri="{0D108BD9-81ED-4DB2-BD59-A6C34878D82A}">
                    <a16:rowId xmlns:a16="http://schemas.microsoft.com/office/drawing/2014/main" val="3310463988"/>
                  </a:ext>
                </a:extLst>
              </a:tr>
              <a:tr h="965077">
                <a:tc>
                  <a:txBody>
                    <a:bodyPr/>
                    <a:lstStyle/>
                    <a:p>
                      <a:pPr marL="95250" marR="0" algn="ctr">
                        <a:lnSpc>
                          <a:spcPct val="107000"/>
                        </a:lnSpc>
                        <a:spcBef>
                          <a:spcPts val="0"/>
                        </a:spcBef>
                        <a:spcAft>
                          <a:spcPts val="0"/>
                        </a:spcAft>
                      </a:pPr>
                      <a:r>
                        <a:rPr lang="en-US" sz="1800" b="1" kern="1200" dirty="0">
                          <a:solidFill>
                            <a:schemeClr val="lt1"/>
                          </a:solidFill>
                          <a:effectLst/>
                          <a:latin typeface="Arial" panose="020B0604020202020204" pitchFamily="34" charset="0"/>
                          <a:ea typeface="+mn-ea"/>
                          <a:cs typeface="Arial" panose="020B0604020202020204" pitchFamily="34" charset="0"/>
                        </a:rPr>
                        <a:t>Fort Pulaski</a:t>
                      </a:r>
                    </a:p>
                  </a:txBody>
                  <a:tcPr marL="9525" marR="152400" marT="47625" marB="47625" anchor="ctr"/>
                </a:tc>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Near Beaufort, S,C.</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3.7 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7.3 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142396425"/>
                  </a:ext>
                </a:extLst>
              </a:tr>
              <a:tr h="965077">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Charleston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9525" marR="152400" marT="47625" marB="47625" anchor="ctr"/>
                </a:tc>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Charleston, S.C.</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3.5 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tc>
                  <a:txBody>
                    <a:bodyPr/>
                    <a:lstStyle/>
                    <a:p>
                      <a:pPr marL="95250" marR="0" algn="ctr">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7.1 in.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152400" marR="152400" marT="47625" marB="47625" anchor="ctr"/>
                </a:tc>
                <a:extLst>
                  <a:ext uri="{0D108BD9-81ED-4DB2-BD59-A6C34878D82A}">
                    <a16:rowId xmlns:a16="http://schemas.microsoft.com/office/drawing/2014/main" val="127069289"/>
                  </a:ext>
                </a:extLst>
              </a:tr>
            </a:tbl>
          </a:graphicData>
        </a:graphic>
      </p:graphicFrame>
      <p:sp>
        <p:nvSpPr>
          <p:cNvPr id="5" name="Content Placeholder 2">
            <a:extLst>
              <a:ext uri="{FF2B5EF4-FFF2-40B4-BE49-F238E27FC236}">
                <a16:creationId xmlns:a16="http://schemas.microsoft.com/office/drawing/2014/main" id="{5BEFD1AD-F399-C19A-3C47-687EC1F9734D}"/>
              </a:ext>
            </a:extLst>
          </p:cNvPr>
          <p:cNvSpPr txBox="1">
            <a:spLocks/>
          </p:cNvSpPr>
          <p:nvPr/>
        </p:nvSpPr>
        <p:spPr>
          <a:xfrm>
            <a:off x="9156357" y="5247295"/>
            <a:ext cx="1915298" cy="721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Eras Demi ITC" panose="020B0805030504020804" pitchFamily="34" charset="0"/>
              </a:rPr>
              <a:t>Source: NOAA </a:t>
            </a:r>
            <a:endParaRPr lang="en-US" sz="1600" dirty="0">
              <a:solidFill>
                <a:schemeClr val="accent2"/>
              </a:solidFill>
              <a:latin typeface="Eras Demi ITC" panose="020B0805030504020804" pitchFamily="34" charset="0"/>
            </a:endParaRPr>
          </a:p>
        </p:txBody>
      </p:sp>
    </p:spTree>
    <p:extLst>
      <p:ext uri="{BB962C8B-B14F-4D97-AF65-F5344CB8AC3E}">
        <p14:creationId xmlns:p14="http://schemas.microsoft.com/office/powerpoint/2010/main" val="2696233239"/>
      </p:ext>
    </p:extLst>
  </p:cSld>
  <p:clrMapOvr>
    <a:masterClrMapping/>
  </p:clrMapOvr>
</p:sld>
</file>

<file path=ppt/theme/theme1.xml><?xml version="1.0" encoding="utf-8"?>
<a:theme xmlns:a="http://schemas.openxmlformats.org/drawingml/2006/main" name="Office Theme">
  <a:themeElements>
    <a:clrScheme name="SCDOT approved colors">
      <a:dk1>
        <a:srgbClr val="000000"/>
      </a:dk1>
      <a:lt1>
        <a:srgbClr val="FFFFFF"/>
      </a:lt1>
      <a:dk2>
        <a:srgbClr val="0E2841"/>
      </a:dk2>
      <a:lt2>
        <a:srgbClr val="E8E8E8"/>
      </a:lt2>
      <a:accent1>
        <a:srgbClr val="00688F"/>
      </a:accent1>
      <a:accent2>
        <a:srgbClr val="717073"/>
      </a:accent2>
      <a:accent3>
        <a:srgbClr val="F6D218"/>
      </a:accent3>
      <a:accent4>
        <a:srgbClr val="006F51"/>
      </a:accent4>
      <a:accent5>
        <a:srgbClr val="F3901D"/>
      </a:accent5>
      <a:accent6>
        <a:srgbClr val="005596"/>
      </a:accent6>
      <a:hlink>
        <a:srgbClr val="2B29DD"/>
      </a:hlink>
      <a:folHlink>
        <a:srgbClr val="C3123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8958</TotalTime>
  <Words>3069</Words>
  <Application>Microsoft Office PowerPoint</Application>
  <PresentationFormat>Widescreen</PresentationFormat>
  <Paragraphs>462</Paragraphs>
  <Slides>24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Aptos Display</vt:lpstr>
      <vt:lpstr>Arial</vt:lpstr>
      <vt:lpstr>Arial Black</vt:lpstr>
      <vt:lpstr>Calibri</vt:lpstr>
      <vt:lpstr>Cambria Math</vt:lpstr>
      <vt:lpstr>Eras Demi ITC</vt:lpstr>
      <vt:lpstr>Expo Sans Pro</vt:lpstr>
      <vt:lpstr>Expo Sans Pro Cond</vt:lpstr>
      <vt:lpstr>Franklin Gothic Book</vt:lpstr>
      <vt:lpstr>Franklin Gothic Demi</vt:lpstr>
      <vt:lpstr>Verdana</vt:lpstr>
      <vt:lpstr>Office Theme</vt:lpstr>
      <vt:lpstr>SEA LEVEL RISE  ADAPTATION  IN SCDOT’S  COASTAL DESIGN </vt:lpstr>
      <vt:lpstr> Is your state a coastal (sea) state?       </vt:lpstr>
      <vt:lpstr> What is the most common natural Disasters in your State?      </vt:lpstr>
      <vt:lpstr>  How we decided to approach SLR? First, let’s look at: Federal Disasters in South Carolina  Since 2015, there have been three federally declared natural disasters  that have caused major flooding in South Carolina  </vt:lpstr>
      <vt:lpstr> SC Tidal Flooding   Tidal flooding has been increasing in depth, frequency,  and extent in SC during this century </vt:lpstr>
      <vt:lpstr>SC Resilience Plan </vt:lpstr>
      <vt:lpstr>SC Resilience Advisory Committee </vt:lpstr>
      <vt:lpstr>Sea Level Rise Scenarios </vt:lpstr>
      <vt:lpstr>SLR in Charleston and Beaufort, SC </vt:lpstr>
      <vt:lpstr>Flooding and Sea Level Rise STRATEGY, Charleston, SC </vt:lpstr>
      <vt:lpstr>Can SCDOT adopt a single projection  for all cases? </vt:lpstr>
      <vt:lpstr>How do we handle the uncertainty associated with SLR predictions? </vt:lpstr>
      <vt:lpstr>SLR Predictions</vt:lpstr>
      <vt:lpstr>South Carolina Future Trends</vt:lpstr>
      <vt:lpstr>South Carolina Historical Trends</vt:lpstr>
      <vt:lpstr>SLR Probabilities</vt:lpstr>
      <vt:lpstr>SLR Probabilities</vt:lpstr>
      <vt:lpstr>Superposition of SLR and Storm Surge</vt:lpstr>
      <vt:lpstr>Monte Carlo Simulations</vt:lpstr>
      <vt:lpstr>Lifetime Exceedance (LTE)</vt:lpstr>
      <vt:lpstr>How much global warming?</vt:lpstr>
      <vt:lpstr>Uncertain Scenarios</vt:lpstr>
      <vt:lpstr>Results for Charleston, SC</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TITLE HERE</dc:title>
  <dc:creator>Cook, Zoe R.</dc:creator>
  <cp:lastModifiedBy>Nate Taylor</cp:lastModifiedBy>
  <cp:revision>104</cp:revision>
  <dcterms:created xsi:type="dcterms:W3CDTF">2024-03-08T16:37:42Z</dcterms:created>
  <dcterms:modified xsi:type="dcterms:W3CDTF">2024-08-29T20:57:56Z</dcterms:modified>
</cp:coreProperties>
</file>